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4" r:id="rId2"/>
  </p:sldMasterIdLst>
  <p:notesMasterIdLst>
    <p:notesMasterId r:id="rId76"/>
  </p:notesMasterIdLst>
  <p:handoutMasterIdLst>
    <p:handoutMasterId r:id="rId77"/>
  </p:handoutMasterIdLst>
  <p:sldIdLst>
    <p:sldId id="256" r:id="rId3"/>
    <p:sldId id="260" r:id="rId4"/>
    <p:sldId id="323" r:id="rId5"/>
    <p:sldId id="324" r:id="rId6"/>
    <p:sldId id="326" r:id="rId7"/>
    <p:sldId id="328" r:id="rId8"/>
    <p:sldId id="327" r:id="rId9"/>
    <p:sldId id="259" r:id="rId10"/>
    <p:sldId id="262" r:id="rId11"/>
    <p:sldId id="263" r:id="rId12"/>
    <p:sldId id="264" r:id="rId13"/>
    <p:sldId id="329" r:id="rId14"/>
    <p:sldId id="330" r:id="rId15"/>
    <p:sldId id="331" r:id="rId16"/>
    <p:sldId id="332" r:id="rId17"/>
    <p:sldId id="265" r:id="rId18"/>
    <p:sldId id="268" r:id="rId19"/>
    <p:sldId id="269" r:id="rId20"/>
    <p:sldId id="270" r:id="rId21"/>
    <p:sldId id="271" r:id="rId22"/>
    <p:sldId id="275" r:id="rId23"/>
    <p:sldId id="276" r:id="rId24"/>
    <p:sldId id="333" r:id="rId25"/>
    <p:sldId id="277" r:id="rId26"/>
    <p:sldId id="278" r:id="rId27"/>
    <p:sldId id="334" r:id="rId28"/>
    <p:sldId id="279" r:id="rId29"/>
    <p:sldId id="280" r:id="rId30"/>
    <p:sldId id="281" r:id="rId31"/>
    <p:sldId id="335"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6" r:id="rId46"/>
    <p:sldId id="297" r:id="rId47"/>
    <p:sldId id="298" r:id="rId48"/>
    <p:sldId id="299" r:id="rId49"/>
    <p:sldId id="300" r:id="rId50"/>
    <p:sldId id="301" r:id="rId51"/>
    <p:sldId id="302" r:id="rId52"/>
    <p:sldId id="337" r:id="rId53"/>
    <p:sldId id="303" r:id="rId54"/>
    <p:sldId id="304" r:id="rId55"/>
    <p:sldId id="336"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38" r:id="rId69"/>
    <p:sldId id="317" r:id="rId70"/>
    <p:sldId id="318" r:id="rId71"/>
    <p:sldId id="319" r:id="rId72"/>
    <p:sldId id="320" r:id="rId73"/>
    <p:sldId id="321" r:id="rId74"/>
    <p:sldId id="322" r:id="rId7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6163" autoAdjust="0"/>
  </p:normalViewPr>
  <p:slideViewPr>
    <p:cSldViewPr>
      <p:cViewPr varScale="1">
        <p:scale>
          <a:sx n="67" d="100"/>
          <a:sy n="67" d="100"/>
        </p:scale>
        <p:origin x="1044" y="60"/>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12/4/2019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12/4/2019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Malachi  4:5</a:t>
            </a:r>
          </a:p>
        </p:txBody>
      </p:sp>
      <p:sp>
        <p:nvSpPr>
          <p:cNvPr id="4" name="Slide Number Placeholder 3"/>
          <p:cNvSpPr>
            <a:spLocks noGrp="1"/>
          </p:cNvSpPr>
          <p:nvPr>
            <p:ph type="sldNum" sz="quarter" idx="5"/>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227435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Matthew 1 and 2</a:t>
            </a:r>
          </a:p>
        </p:txBody>
      </p:sp>
      <p:sp>
        <p:nvSpPr>
          <p:cNvPr id="4" name="Slide Number Placeholder 3"/>
          <p:cNvSpPr>
            <a:spLocks noGrp="1"/>
          </p:cNvSpPr>
          <p:nvPr>
            <p:ph type="sldNum" sz="quarter" idx="5"/>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320804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 all the host of heaven shall be dissolved, and the heavens shall be rolled together as a scroll: and all their host shall fall down, as the leaf </a:t>
            </a:r>
            <a:r>
              <a:rPr lang="en-US" sz="1200" b="0" i="0" kern="1200" dirty="0" err="1">
                <a:solidFill>
                  <a:schemeClr val="tx1"/>
                </a:solidFill>
                <a:effectLst/>
                <a:latin typeface="+mn-lt"/>
                <a:ea typeface="+mn-ea"/>
                <a:cs typeface="+mn-cs"/>
              </a:rPr>
              <a:t>falleth</a:t>
            </a:r>
            <a:r>
              <a:rPr lang="en-US" sz="1200" b="0" i="0" kern="1200" dirty="0">
                <a:solidFill>
                  <a:schemeClr val="tx1"/>
                </a:solidFill>
                <a:effectLst/>
                <a:latin typeface="+mn-lt"/>
                <a:ea typeface="+mn-ea"/>
                <a:cs typeface="+mn-cs"/>
              </a:rPr>
              <a:t> off from the vine, and as a falling </a:t>
            </a:r>
            <a:r>
              <a:rPr lang="en-US" sz="1200" b="1" i="0" kern="1200" dirty="0">
                <a:solidFill>
                  <a:schemeClr val="tx1"/>
                </a:solidFill>
                <a:effectLst/>
                <a:latin typeface="+mn-lt"/>
                <a:ea typeface="+mn-ea"/>
                <a:cs typeface="+mn-cs"/>
              </a:rPr>
              <a:t>fig</a:t>
            </a:r>
            <a:r>
              <a:rPr lang="en-US" sz="1200" b="0" i="0" kern="1200" dirty="0">
                <a:solidFill>
                  <a:schemeClr val="tx1"/>
                </a:solidFill>
                <a:effectLst/>
                <a:latin typeface="+mn-lt"/>
                <a:ea typeface="+mn-ea"/>
                <a:cs typeface="+mn-cs"/>
              </a:rPr>
              <a:t> from the </a:t>
            </a:r>
            <a:r>
              <a:rPr lang="en-US" sz="1200" b="1" i="0" kern="1200" dirty="0">
                <a:solidFill>
                  <a:schemeClr val="tx1"/>
                </a:solidFill>
                <a:effectLst/>
                <a:latin typeface="+mn-lt"/>
                <a:ea typeface="+mn-ea"/>
                <a:cs typeface="+mn-cs"/>
              </a:rPr>
              <a:t>fig</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tree</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57</a:t>
            </a:fld>
            <a:endParaRPr lang="en-US"/>
          </a:p>
        </p:txBody>
      </p:sp>
    </p:spTree>
    <p:extLst>
      <p:ext uri="{BB962C8B-B14F-4D97-AF65-F5344CB8AC3E}">
        <p14:creationId xmlns:p14="http://schemas.microsoft.com/office/powerpoint/2010/main" val="921793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5651"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1697" y="1871132"/>
            <a:ext cx="6813894" cy="1515533"/>
          </a:xfrm>
        </p:spPr>
        <p:txBody>
          <a:bodyPr anchor="b">
            <a:noAutofit/>
          </a:bodyPr>
          <a:lstStyle>
            <a:lvl1pPr algn="ctr">
              <a:defRPr sz="5398">
                <a:effectLst/>
              </a:defRPr>
            </a:lvl1pPr>
          </a:lstStyle>
          <a:p>
            <a:r>
              <a:rPr lang="en-US"/>
              <a:t>Click to edit Master title style</a:t>
            </a:r>
            <a:endParaRPr lang="en-US" dirty="0"/>
          </a:p>
        </p:txBody>
      </p:sp>
      <p:sp>
        <p:nvSpPr>
          <p:cNvPr id="3" name="Subtitle 2"/>
          <p:cNvSpPr>
            <a:spLocks noGrp="1"/>
          </p:cNvSpPr>
          <p:nvPr>
            <p:ph type="subTitle" idx="1"/>
          </p:nvPr>
        </p:nvSpPr>
        <p:spPr>
          <a:xfrm>
            <a:off x="2691697" y="3657597"/>
            <a:ext cx="6813894" cy="1320802"/>
          </a:xfrm>
        </p:spPr>
        <p:txBody>
          <a:bodyPr anchor="t">
            <a:normAutofit/>
          </a:bodyPr>
          <a:lstStyle>
            <a:lvl1pPr marL="0" indent="0" algn="ct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1154" y="5037663"/>
            <a:ext cx="897233" cy="279400"/>
          </a:xfrm>
        </p:spPr>
        <p:txBody>
          <a:bodyPr/>
          <a:lstStyle/>
          <a:p>
            <a:fld id="{B61BEF0D-F0BB-DE4B-95CE-6DB70DBA9567}" type="datetimeFigureOut">
              <a:rPr lang="en-US" smtClean="0"/>
              <a:pPr/>
              <a:t>12/4/2019</a:t>
            </a:fld>
            <a:endParaRPr lang="en-US" dirty="0"/>
          </a:p>
        </p:txBody>
      </p:sp>
      <p:sp>
        <p:nvSpPr>
          <p:cNvPr id="5" name="Footer Placeholder 4"/>
          <p:cNvSpPr>
            <a:spLocks noGrp="1"/>
          </p:cNvSpPr>
          <p:nvPr>
            <p:ph type="ftr" sz="quarter" idx="11"/>
          </p:nvPr>
        </p:nvSpPr>
        <p:spPr>
          <a:xfrm>
            <a:off x="2691696" y="5037663"/>
            <a:ext cx="5213277" cy="279400"/>
          </a:xfrm>
        </p:spPr>
        <p:txBody>
          <a:bodyPr/>
          <a:lstStyle/>
          <a:p>
            <a:endParaRPr lang="en-US" dirty="0"/>
          </a:p>
        </p:txBody>
      </p:sp>
      <p:sp>
        <p:nvSpPr>
          <p:cNvPr id="6" name="Slide Number Placeholder 5"/>
          <p:cNvSpPr>
            <a:spLocks noGrp="1"/>
          </p:cNvSpPr>
          <p:nvPr>
            <p:ph type="sldNum" sz="quarter" idx="12"/>
          </p:nvPr>
        </p:nvSpPr>
        <p:spPr>
          <a:xfrm>
            <a:off x="8954568" y="5037663"/>
            <a:ext cx="55102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1698"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3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4" y="4815415"/>
            <a:ext cx="9607163" cy="566738"/>
          </a:xfrm>
        </p:spPr>
        <p:txBody>
          <a:bodyPr anchor="b">
            <a:normAutofit/>
          </a:bodyPr>
          <a:lstStyle>
            <a:lvl1pPr algn="ctr">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156" y="1041400"/>
            <a:ext cx="10103340"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4" y="5382153"/>
            <a:ext cx="9607163"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23769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528" y="982132"/>
            <a:ext cx="9590234" cy="2954868"/>
          </a:xfrm>
        </p:spPr>
        <p:txBody>
          <a:bodyPr anchor="ctr">
            <a:normAutofit/>
          </a:bodyPr>
          <a:lstStyle>
            <a:lvl1pPr algn="ct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303528" y="4343400"/>
            <a:ext cx="9590234"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345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370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376" y="3352800"/>
            <a:ext cx="8836900" cy="584200"/>
          </a:xfrm>
        </p:spPr>
        <p:txBody>
          <a:bodyPr anchor="ctr">
            <a:normAutofit/>
          </a:bodyPr>
          <a:lstStyle>
            <a:lvl1pPr marL="0" indent="0" algn="r">
              <a:buFontTx/>
              <a:buNone/>
              <a:defRPr sz="19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1295064" y="4343400"/>
            <a:ext cx="9607163"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4" name="TextBox 13"/>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597507" y="2827870"/>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19" name="Straight Connector 18"/>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048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065" y="3308581"/>
            <a:ext cx="9607165" cy="1468800"/>
          </a:xfrm>
        </p:spPr>
        <p:txBody>
          <a:bodyPr anchor="b">
            <a:normAutofit/>
          </a:bodyPr>
          <a:lstStyle>
            <a:lvl1pPr algn="l">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295064" y="4777381"/>
            <a:ext cx="9607165"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81153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243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064" y="3639312"/>
            <a:ext cx="9607165" cy="886968"/>
          </a:xfrm>
        </p:spPr>
        <p:txBody>
          <a:bodyPr anchor="b">
            <a:normAutofit/>
          </a:bodyPr>
          <a:lstStyle>
            <a:lvl1pPr marL="0" indent="0" algn="l">
              <a:spcBef>
                <a:spcPts val="0"/>
              </a:spcBef>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064" y="4529667"/>
            <a:ext cx="9607165" cy="13462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2" name="TextBox 11"/>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3" name="TextBox 12"/>
          <p:cNvSpPr txBox="1"/>
          <p:nvPr/>
        </p:nvSpPr>
        <p:spPr>
          <a:xfrm>
            <a:off x="10597507" y="259926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26" name="Straight Connector 25"/>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798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607163"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064" y="3630168"/>
            <a:ext cx="9607165" cy="841248"/>
          </a:xfrm>
        </p:spPr>
        <p:txBody>
          <a:bodyPr anchor="b">
            <a:normAutofit/>
          </a:bodyPr>
          <a:lstStyle>
            <a:lvl1pPr marL="0" indent="0" algn="l">
              <a:spcBef>
                <a:spcPts val="0"/>
              </a:spcBef>
              <a:buNone/>
              <a:defRPr sz="2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063" y="4470400"/>
            <a:ext cx="9607167" cy="1405467"/>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18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5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013" y="982132"/>
            <a:ext cx="1890403"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061" y="982132"/>
            <a:ext cx="743108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8861582"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0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56024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4544" y="1752606"/>
            <a:ext cx="8156563" cy="1822514"/>
          </a:xfrm>
        </p:spPr>
        <p:txBody>
          <a:bodyPr anchor="b">
            <a:normAutofit/>
          </a:bodyPr>
          <a:lstStyle>
            <a:lvl1pPr algn="ctr">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2014542" y="3846052"/>
            <a:ext cx="8156565" cy="954547"/>
          </a:xfrm>
        </p:spPr>
        <p:txBody>
          <a:bodyPr anchor="t">
            <a:normAutofit/>
          </a:bodyPr>
          <a:lstStyle>
            <a:lvl1pPr marL="0" indent="0" algn="ctr">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6" name="Straight Connector 15"/>
          <p:cNvCxnSpPr/>
          <p:nvPr/>
        </p:nvCxnSpPr>
        <p:spPr>
          <a:xfrm>
            <a:off x="2012199" y="3710585"/>
            <a:ext cx="816125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65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110" y="2560320"/>
            <a:ext cx="4717075"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9734" y="2560320"/>
            <a:ext cx="4717075"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8" name="Straight Connector 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49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063" y="2658533"/>
            <a:ext cx="4717075" cy="576262"/>
          </a:xfrm>
        </p:spPr>
        <p:txBody>
          <a:bodyPr anchor="b">
            <a:noAutofit/>
          </a:bodyPr>
          <a:lstStyle>
            <a:lvl1pPr marL="0" indent="0">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063" y="3243263"/>
            <a:ext cx="4717075"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9062" y="2658533"/>
            <a:ext cx="4717075" cy="576262"/>
          </a:xfrm>
        </p:spPr>
        <p:txBody>
          <a:bodyPr anchor="b">
            <a:noAutofit/>
          </a:bodyPr>
          <a:lstStyle>
            <a:lvl1pPr marL="0" indent="0">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9062" y="3243263"/>
            <a:ext cx="4717075"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cxnSp>
        <p:nvCxnSpPr>
          <p:cNvPr id="18" name="Straight Connector 1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6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81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11140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474" y="1388534"/>
            <a:ext cx="3717487" cy="1371600"/>
          </a:xfrm>
        </p:spPr>
        <p:txBody>
          <a:bodyPr anchor="b">
            <a:normAutofit/>
          </a:bodyPr>
          <a:lstStyle>
            <a:lvl1pPr algn="ctr">
              <a:defRPr sz="2399" b="0"/>
            </a:lvl1pPr>
          </a:lstStyle>
          <a:p>
            <a:r>
              <a:rPr lang="en-US"/>
              <a:t>Click to edit Master title style</a:t>
            </a:r>
            <a:endParaRPr lang="en-US" dirty="0"/>
          </a:p>
        </p:txBody>
      </p:sp>
      <p:sp>
        <p:nvSpPr>
          <p:cNvPr id="3" name="Content Placeholder 2"/>
          <p:cNvSpPr>
            <a:spLocks noGrp="1"/>
          </p:cNvSpPr>
          <p:nvPr>
            <p:ph idx="1"/>
          </p:nvPr>
        </p:nvSpPr>
        <p:spPr>
          <a:xfrm>
            <a:off x="5417257" y="982132"/>
            <a:ext cx="5468042"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474" y="3031065"/>
            <a:ext cx="3717487" cy="2438404"/>
          </a:xfrm>
        </p:spPr>
        <p:txBody>
          <a:bodyPr anchor="t">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16" name="Straight Connector 15"/>
          <p:cNvCxnSpPr/>
          <p:nvPr/>
        </p:nvCxnSpPr>
        <p:spPr>
          <a:xfrm>
            <a:off x="1395805" y="2912533"/>
            <a:ext cx="35135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8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1" y="1883832"/>
            <a:ext cx="6240191" cy="1371600"/>
          </a:xfrm>
        </p:spPr>
        <p:txBody>
          <a:bodyPr anchor="b">
            <a:normAutofit/>
          </a:bodyPr>
          <a:lstStyle>
            <a:lvl1pPr algn="ctr">
              <a:defRPr sz="2799"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2724" y="1041400"/>
            <a:ext cx="3062549"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1" y="3255432"/>
            <a:ext cx="6240191" cy="1828800"/>
          </a:xfrm>
        </p:spPr>
        <p:txBody>
          <a:bodyPr anchor="t">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7953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1"/>
            <a:ext cx="12185651"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065" y="982133"/>
            <a:ext cx="95986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064" y="2556932"/>
            <a:ext cx="95986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5241" y="5969000"/>
            <a:ext cx="15997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FE8FB1-0A7A-443E-AAF7-31D4FA1AA312}" type="datetimeFigureOut">
              <a:rPr lang="en-US" smtClean="0"/>
              <a:pPr/>
              <a:t>12/4/2019</a:t>
            </a:fld>
            <a:endParaRPr lang="en-US"/>
          </a:p>
        </p:txBody>
      </p:sp>
      <p:sp>
        <p:nvSpPr>
          <p:cNvPr id="5" name="Footer Placeholder 4"/>
          <p:cNvSpPr>
            <a:spLocks noGrp="1"/>
          </p:cNvSpPr>
          <p:nvPr>
            <p:ph type="ftr" sz="quarter" idx="3"/>
          </p:nvPr>
        </p:nvSpPr>
        <p:spPr>
          <a:xfrm>
            <a:off x="1295064" y="5969000"/>
            <a:ext cx="730399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1205" y="5969000"/>
            <a:ext cx="54255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2362919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063" rtl="0" eaLnBrk="1" latinLnBrk="0" hangingPunct="1">
        <a:spcBef>
          <a:spcPct val="0"/>
        </a:spcBef>
        <a:buNone/>
        <a:defRPr sz="439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4413" y="609600"/>
            <a:ext cx="4571999" cy="424732"/>
          </a:xfrm>
          <a:prstGeom prst="rect">
            <a:avLst/>
          </a:prstGeom>
          <a:noFill/>
        </p:spPr>
        <p:txBody>
          <a:bodyPr wrap="square" rtlCol="0">
            <a:spAutoFit/>
          </a:bodyPr>
          <a:lstStyle/>
          <a:p>
            <a:pPr algn="r">
              <a:lnSpc>
                <a:spcPct val="90000"/>
              </a:lnSpc>
            </a:pPr>
            <a:r>
              <a:rPr lang="en-US" sz="2400" dirty="0">
                <a:solidFill>
                  <a:schemeClr val="bg1"/>
                </a:solidFill>
              </a:rPr>
              <a:t>PATRICIA MANN, Ph.D.</a:t>
            </a:r>
          </a:p>
        </p:txBody>
      </p:sp>
      <p:sp>
        <p:nvSpPr>
          <p:cNvPr id="4" name="Title 3"/>
          <p:cNvSpPr>
            <a:spLocks noGrp="1"/>
          </p:cNvSpPr>
          <p:nvPr>
            <p:ph type="ctrTitle"/>
          </p:nvPr>
        </p:nvSpPr>
        <p:spPr/>
        <p:txBody>
          <a:bodyPr/>
          <a:lstStyle/>
          <a:p>
            <a:r>
              <a:rPr lang="en-US" dirty="0"/>
              <a:t>The Gospel of </a:t>
            </a:r>
            <a:br>
              <a:rPr lang="en-US" dirty="0"/>
            </a:br>
            <a:r>
              <a:rPr lang="en-US" dirty="0"/>
              <a:t>St. Matthew</a:t>
            </a:r>
          </a:p>
        </p:txBody>
      </p:sp>
      <p:sp>
        <p:nvSpPr>
          <p:cNvPr id="5" name="Subtitle 4"/>
          <p:cNvSpPr>
            <a:spLocks noGrp="1"/>
          </p:cNvSpPr>
          <p:nvPr>
            <p:ph type="subTitle" idx="1"/>
          </p:nvPr>
        </p:nvSpPr>
        <p:spPr/>
        <p:txBody>
          <a:bodyPr>
            <a:normAutofit fontScale="62500" lnSpcReduction="20000"/>
          </a:bodyPr>
          <a:lstStyle/>
          <a:p>
            <a:r>
              <a:rPr lang="en-US" sz="4000" dirty="0"/>
              <a:t>November 19, 2019</a:t>
            </a:r>
          </a:p>
          <a:p>
            <a:r>
              <a:rPr lang="en-US" sz="4000" dirty="0"/>
              <a:t>Selected resources including John Meier </a:t>
            </a:r>
            <a:r>
              <a:rPr lang="en-US" sz="4000"/>
              <a:t>and Scott Hahn</a:t>
            </a:r>
          </a:p>
          <a:p>
            <a:endParaRPr lang="en-US" sz="4000" dirty="0"/>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genealogy…..</a:t>
            </a:r>
          </a:p>
        </p:txBody>
      </p:sp>
      <p:sp>
        <p:nvSpPr>
          <p:cNvPr id="3" name="Content Placeholder 2"/>
          <p:cNvSpPr>
            <a:spLocks noGrp="1"/>
          </p:cNvSpPr>
          <p:nvPr>
            <p:ph idx="1"/>
          </p:nvPr>
        </p:nvSpPr>
        <p:spPr/>
        <p:txBody>
          <a:bodyPr/>
          <a:lstStyle/>
          <a:p>
            <a:r>
              <a:rPr lang="en-US" dirty="0"/>
              <a:t>The basic affirmation of the genealogy is 1) Jesus’ origins lie in the old people of God, Israel and 2) Jesus is the fulfillment of Israel’s history, a history carefully guided by God to its goal.</a:t>
            </a:r>
          </a:p>
          <a:p>
            <a:r>
              <a:rPr lang="en-US" dirty="0"/>
              <a:t>Mt emphasizes Jesus’ status as messianic King by tracing his line through David and the kings of Judah.  By contrast </a:t>
            </a:r>
            <a:r>
              <a:rPr lang="en-US" dirty="0" err="1"/>
              <a:t>Lk</a:t>
            </a:r>
            <a:r>
              <a:rPr lang="en-US" dirty="0"/>
              <a:t> traces Jesus’ lineage backwards, through non-reigning sons of David to Adam, the father of the whole human race.</a:t>
            </a:r>
          </a:p>
        </p:txBody>
      </p:sp>
    </p:spTree>
    <p:extLst>
      <p:ext uri="{BB962C8B-B14F-4D97-AF65-F5344CB8AC3E}">
        <p14:creationId xmlns:p14="http://schemas.microsoft.com/office/powerpoint/2010/main" val="12641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Both genealogy’s in Mt and </a:t>
            </a:r>
            <a:r>
              <a:rPr lang="en-US" dirty="0" err="1"/>
              <a:t>Lk</a:t>
            </a:r>
            <a:r>
              <a:rPr lang="en-US" dirty="0"/>
              <a:t> are “theological”….</a:t>
            </a:r>
          </a:p>
        </p:txBody>
      </p:sp>
      <p:sp>
        <p:nvSpPr>
          <p:cNvPr id="3" name="Content Placeholder 2"/>
          <p:cNvSpPr>
            <a:spLocks noGrp="1"/>
          </p:cNvSpPr>
          <p:nvPr>
            <p:ph idx="1"/>
          </p:nvPr>
        </p:nvSpPr>
        <p:spPr/>
        <p:txBody>
          <a:bodyPr>
            <a:normAutofit/>
          </a:bodyPr>
          <a:lstStyle/>
          <a:p>
            <a:r>
              <a:rPr lang="en-US" sz="2400" dirty="0"/>
              <a:t>Most of the names in the third part of the list are not paralleled else where in the bible’s genealogical lists, and so the historical accuracy of this part of the genealogy cannot be determined.  </a:t>
            </a:r>
          </a:p>
          <a:p>
            <a:r>
              <a:rPr lang="en-US" sz="2400" dirty="0"/>
              <a:t>Since Mt. and </a:t>
            </a:r>
            <a:r>
              <a:rPr lang="en-US" sz="2400" dirty="0" err="1"/>
              <a:t>Lk</a:t>
            </a:r>
            <a:r>
              <a:rPr lang="en-US" sz="2400" dirty="0"/>
              <a:t> disagree for most of the time after the exile, at least one of them, and possibly both, do not report Jesus’ actual genealogy.  </a:t>
            </a:r>
          </a:p>
          <a:p>
            <a:r>
              <a:rPr lang="en-US" sz="2400" dirty="0"/>
              <a:t>Thus, the genealogies in Mt and </a:t>
            </a:r>
            <a:r>
              <a:rPr lang="en-US" sz="2400" dirty="0" err="1"/>
              <a:t>Lk</a:t>
            </a:r>
            <a:r>
              <a:rPr lang="en-US" sz="2400" dirty="0"/>
              <a:t> are to be understood as theological statements, not biological reports.</a:t>
            </a:r>
          </a:p>
        </p:txBody>
      </p:sp>
    </p:spTree>
    <p:extLst>
      <p:ext uri="{BB962C8B-B14F-4D97-AF65-F5344CB8AC3E}">
        <p14:creationId xmlns:p14="http://schemas.microsoft.com/office/powerpoint/2010/main" val="12917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DCD5-0A5B-456E-AB2F-1EC8B79E5C82}"/>
              </a:ext>
            </a:extLst>
          </p:cNvPr>
          <p:cNvSpPr>
            <a:spLocks noGrp="1"/>
          </p:cNvSpPr>
          <p:nvPr>
            <p:ph type="title"/>
          </p:nvPr>
        </p:nvSpPr>
        <p:spPr/>
        <p:txBody>
          <a:bodyPr/>
          <a:lstStyle/>
          <a:p>
            <a:r>
              <a:rPr lang="en-US" dirty="0"/>
              <a:t>The Nature of a Genealogy</a:t>
            </a:r>
          </a:p>
        </p:txBody>
      </p:sp>
      <p:sp>
        <p:nvSpPr>
          <p:cNvPr id="3" name="Content Placeholder 2">
            <a:extLst>
              <a:ext uri="{FF2B5EF4-FFF2-40B4-BE49-F238E27FC236}">
                <a16:creationId xmlns:a16="http://schemas.microsoft.com/office/drawing/2014/main" id="{C2CCDCE3-6AC3-431A-8675-06F855AAEC36}"/>
              </a:ext>
            </a:extLst>
          </p:cNvPr>
          <p:cNvSpPr>
            <a:spLocks noGrp="1"/>
          </p:cNvSpPr>
          <p:nvPr>
            <p:ph idx="1"/>
          </p:nvPr>
        </p:nvSpPr>
        <p:spPr/>
        <p:txBody>
          <a:bodyPr/>
          <a:lstStyle/>
          <a:p>
            <a:r>
              <a:rPr lang="en-US" dirty="0"/>
              <a:t>While the reading of the genealogy might seem somewhat long and perhaps boring to us, it was EXTREMELY important to the Jews at the time of Jesus birth.</a:t>
            </a:r>
          </a:p>
          <a:p>
            <a:r>
              <a:rPr lang="en-US" dirty="0"/>
              <a:t>They were waiting for the one with the RIGHT blood line.  </a:t>
            </a:r>
          </a:p>
          <a:p>
            <a:r>
              <a:rPr lang="en-US" dirty="0"/>
              <a:t>They new that King Herod had a fake blood line, a fake genealogy.  He was a fraud.  He was an Edomite – from the tribe of Esau – a Herodian who married into the </a:t>
            </a:r>
            <a:r>
              <a:rPr lang="en-US" dirty="0" err="1"/>
              <a:t>Hasmonian</a:t>
            </a:r>
            <a:r>
              <a:rPr lang="en-US" dirty="0"/>
              <a:t> line.  </a:t>
            </a:r>
          </a:p>
        </p:txBody>
      </p:sp>
    </p:spTree>
    <p:extLst>
      <p:ext uri="{BB962C8B-B14F-4D97-AF65-F5344CB8AC3E}">
        <p14:creationId xmlns:p14="http://schemas.microsoft.com/office/powerpoint/2010/main" val="37912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D0CE-B67E-4CFA-B1F3-906BA295224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82F13FA-7DCC-4013-AB2F-E93423277D84}"/>
              </a:ext>
            </a:extLst>
          </p:cNvPr>
          <p:cNvSpPr>
            <a:spLocks noGrp="1"/>
          </p:cNvSpPr>
          <p:nvPr>
            <p:ph idx="1"/>
          </p:nvPr>
        </p:nvSpPr>
        <p:spPr/>
        <p:txBody>
          <a:bodyPr>
            <a:normAutofit fontScale="92500"/>
          </a:bodyPr>
          <a:lstStyle/>
          <a:p>
            <a:r>
              <a:rPr lang="en-US" sz="2800" dirty="0"/>
              <a:t>One needed the right qualifications to restore the Kingdom of Israel.  </a:t>
            </a:r>
          </a:p>
          <a:p>
            <a:r>
              <a:rPr lang="en-US" sz="2800" dirty="0"/>
              <a:t>Matthew alludes to the Book of Genesis, the New Adam, New Creation, the New Genesis of Jesus.  Human history has been restored.</a:t>
            </a:r>
          </a:p>
          <a:p>
            <a:r>
              <a:rPr lang="en-US" sz="2800" dirty="0"/>
              <a:t>THE SON OF DAVID</a:t>
            </a:r>
          </a:p>
          <a:p>
            <a:r>
              <a:rPr lang="en-US" sz="2800" dirty="0"/>
              <a:t>Luke has a genealogy of Mary, Matthew of Joseph.</a:t>
            </a:r>
          </a:p>
          <a:p>
            <a:endParaRPr lang="en-US" sz="2800" dirty="0"/>
          </a:p>
          <a:p>
            <a:endParaRPr lang="en-US" dirty="0"/>
          </a:p>
        </p:txBody>
      </p:sp>
    </p:spTree>
    <p:extLst>
      <p:ext uri="{BB962C8B-B14F-4D97-AF65-F5344CB8AC3E}">
        <p14:creationId xmlns:p14="http://schemas.microsoft.com/office/powerpoint/2010/main" val="306469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E3A6-13F1-4D0A-9579-6EFD6DA57B9B}"/>
              </a:ext>
            </a:extLst>
          </p:cNvPr>
          <p:cNvSpPr>
            <a:spLocks noGrp="1"/>
          </p:cNvSpPr>
          <p:nvPr>
            <p:ph type="title"/>
          </p:nvPr>
        </p:nvSpPr>
        <p:spPr/>
        <p:txBody>
          <a:bodyPr/>
          <a:lstStyle/>
          <a:p>
            <a:r>
              <a:rPr lang="en-US" dirty="0"/>
              <a:t>All in the Family</a:t>
            </a:r>
          </a:p>
        </p:txBody>
      </p:sp>
      <p:sp>
        <p:nvSpPr>
          <p:cNvPr id="3" name="Content Placeholder 2">
            <a:extLst>
              <a:ext uri="{FF2B5EF4-FFF2-40B4-BE49-F238E27FC236}">
                <a16:creationId xmlns:a16="http://schemas.microsoft.com/office/drawing/2014/main" id="{C7114018-79ED-409D-A1CC-05C3BFCD0961}"/>
              </a:ext>
            </a:extLst>
          </p:cNvPr>
          <p:cNvSpPr>
            <a:spLocks noGrp="1"/>
          </p:cNvSpPr>
          <p:nvPr>
            <p:ph idx="1"/>
          </p:nvPr>
        </p:nvSpPr>
        <p:spPr/>
        <p:txBody>
          <a:bodyPr>
            <a:normAutofit fontScale="85000" lnSpcReduction="10000"/>
          </a:bodyPr>
          <a:lstStyle/>
          <a:p>
            <a:r>
              <a:rPr lang="en-US" dirty="0"/>
              <a:t>The genealogy of Matthew has four women in it.</a:t>
            </a:r>
          </a:p>
          <a:p>
            <a:r>
              <a:rPr lang="en-US" dirty="0"/>
              <a:t>ALL four are Gentiles.  All have irregular romantic histories.</a:t>
            </a:r>
          </a:p>
          <a:p>
            <a:r>
              <a:rPr lang="en-US" b="1" dirty="0"/>
              <a:t>Tamar</a:t>
            </a:r>
            <a:r>
              <a:rPr lang="en-US" dirty="0"/>
              <a:t>:  Daughter in law of Judah twice, bore him twin sons.</a:t>
            </a:r>
          </a:p>
          <a:p>
            <a:r>
              <a:rPr lang="en-US" b="1" dirty="0"/>
              <a:t>Rahab</a:t>
            </a:r>
            <a:r>
              <a:rPr lang="en-US" dirty="0"/>
              <a:t>:   </a:t>
            </a:r>
            <a:r>
              <a:rPr lang="en-US" dirty="0">
                <a:solidFill>
                  <a:schemeClr val="tx1"/>
                </a:solidFill>
              </a:rPr>
              <a:t> She married Salmon of the tribe of Judah and was the mother of Boaz. Harlot from Jericho.</a:t>
            </a:r>
          </a:p>
          <a:p>
            <a:r>
              <a:rPr lang="en-US" b="1" dirty="0">
                <a:solidFill>
                  <a:schemeClr val="tx1"/>
                </a:solidFill>
              </a:rPr>
              <a:t>Ruth</a:t>
            </a:r>
            <a:r>
              <a:rPr lang="en-US" dirty="0">
                <a:solidFill>
                  <a:schemeClr val="tx1"/>
                </a:solidFill>
              </a:rPr>
              <a:t>: </a:t>
            </a:r>
            <a:r>
              <a:rPr lang="en-US" dirty="0"/>
              <a:t> Moabite.  Boaz married Ruth, and they had a son, named Obed. The genealogy in the final chapter of the book explains how Ruth became the great-grandmother of David: Boaz begot Obed, Obed begot Jesse and Jesse begot David (Ruth 4:17). </a:t>
            </a:r>
          </a:p>
          <a:p>
            <a:r>
              <a:rPr lang="en-US" b="1" dirty="0">
                <a:solidFill>
                  <a:schemeClr val="tx1"/>
                </a:solidFill>
              </a:rPr>
              <a:t>Bathsheba</a:t>
            </a:r>
            <a:r>
              <a:rPr lang="en-US" dirty="0">
                <a:solidFill>
                  <a:schemeClr val="tx1"/>
                </a:solidFill>
              </a:rPr>
              <a:t>: Mother of King Solomon.  David commit adultery with her (Hittite).</a:t>
            </a:r>
            <a:endParaRPr lang="en-US" dirty="0"/>
          </a:p>
        </p:txBody>
      </p:sp>
    </p:spTree>
    <p:extLst>
      <p:ext uri="{BB962C8B-B14F-4D97-AF65-F5344CB8AC3E}">
        <p14:creationId xmlns:p14="http://schemas.microsoft.com/office/powerpoint/2010/main" val="35485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F9C7-2A3B-42E4-B8E4-71AF1C3B8A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D7B622-EDC7-4F2E-8FE1-72B24019E1E9}"/>
              </a:ext>
            </a:extLst>
          </p:cNvPr>
          <p:cNvSpPr>
            <a:spLocks noGrp="1"/>
          </p:cNvSpPr>
          <p:nvPr>
            <p:ph idx="1"/>
          </p:nvPr>
        </p:nvSpPr>
        <p:spPr/>
        <p:txBody>
          <a:bodyPr/>
          <a:lstStyle/>
          <a:p>
            <a:r>
              <a:rPr lang="en-US" dirty="0"/>
              <a:t>What’s the point?</a:t>
            </a:r>
          </a:p>
          <a:p>
            <a:r>
              <a:rPr lang="en-US" dirty="0"/>
              <a:t>Foreshadows the inclusion of the Gentiles in the New Covenant.</a:t>
            </a:r>
          </a:p>
          <a:p>
            <a:r>
              <a:rPr lang="en-US" dirty="0"/>
              <a:t>Inclusion of tax-collectors and sinners.</a:t>
            </a:r>
          </a:p>
          <a:p>
            <a:r>
              <a:rPr lang="en-US" dirty="0"/>
              <a:t>Let’s look at your history O great Solomon</a:t>
            </a:r>
          </a:p>
          <a:p>
            <a:r>
              <a:rPr lang="en-US" dirty="0"/>
              <a:t>One greater than Solomon is here.</a:t>
            </a:r>
          </a:p>
        </p:txBody>
      </p:sp>
    </p:spTree>
    <p:extLst>
      <p:ext uri="{BB962C8B-B14F-4D97-AF65-F5344CB8AC3E}">
        <p14:creationId xmlns:p14="http://schemas.microsoft.com/office/powerpoint/2010/main" val="32218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sevens……..</a:t>
            </a:r>
          </a:p>
        </p:txBody>
      </p:sp>
      <p:sp>
        <p:nvSpPr>
          <p:cNvPr id="3" name="Content Placeholder 2"/>
          <p:cNvSpPr>
            <a:spLocks noGrp="1"/>
          </p:cNvSpPr>
          <p:nvPr>
            <p:ph idx="1"/>
          </p:nvPr>
        </p:nvSpPr>
        <p:spPr/>
        <p:txBody>
          <a:bodyPr>
            <a:normAutofit fontScale="92500" lnSpcReduction="10000"/>
          </a:bodyPr>
          <a:lstStyle/>
          <a:p>
            <a:r>
              <a:rPr lang="en-US" dirty="0"/>
              <a:t>Around the time of Mt. Jewish apocalyptic thought was greatly concerned with dividing the world’s history into neat periods of seven’s, consisting of so many “weeks” of years.  </a:t>
            </a:r>
          </a:p>
          <a:p>
            <a:r>
              <a:rPr lang="en-US" dirty="0"/>
              <a:t>Mt. sums up Israel’s rollercoaster history by counting two “weeks” of generations from Israel’s beginnings with Abraham all the way down to its goal.</a:t>
            </a:r>
          </a:p>
          <a:p>
            <a:r>
              <a:rPr lang="en-US" dirty="0"/>
              <a:t>Hence Mt. uses an apocalyptic convention to proclaim that God has secretly ordered the economy of salvation so that all of Israel’s history moves smoothly towards the Messiah.</a:t>
            </a:r>
          </a:p>
          <a:p>
            <a:r>
              <a:rPr lang="en-US" dirty="0"/>
              <a:t>God is faithful despite our unfaithfulness.</a:t>
            </a:r>
          </a:p>
        </p:txBody>
      </p:sp>
    </p:spTree>
    <p:extLst>
      <p:ext uri="{BB962C8B-B14F-4D97-AF65-F5344CB8AC3E}">
        <p14:creationId xmlns:p14="http://schemas.microsoft.com/office/powerpoint/2010/main" val="254450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 and Rupture……</a:t>
            </a:r>
          </a:p>
        </p:txBody>
      </p:sp>
      <p:sp>
        <p:nvSpPr>
          <p:cNvPr id="3" name="Content Placeholder 2"/>
          <p:cNvSpPr>
            <a:spLocks noGrp="1"/>
          </p:cNvSpPr>
          <p:nvPr>
            <p:ph idx="1"/>
          </p:nvPr>
        </p:nvSpPr>
        <p:spPr/>
        <p:txBody>
          <a:bodyPr/>
          <a:lstStyle/>
          <a:p>
            <a:r>
              <a:rPr lang="en-US" dirty="0"/>
              <a:t>On one hand the genealogy shows an underlying continuity to emphasize that Jesus is the fulfillment of all the Scriptures.</a:t>
            </a:r>
          </a:p>
          <a:p>
            <a:r>
              <a:rPr lang="en-US" dirty="0"/>
              <a:t>Yet on the other hand, there is also a rupture as the final age breaks into Israel’s history.  This is symbolized by the four women  as well as by the virginal conception where the genealogical pattern is broken and the “of whom” properly refers to Mary.</a:t>
            </a:r>
          </a:p>
        </p:txBody>
      </p:sp>
    </p:spTree>
    <p:extLst>
      <p:ext uri="{BB962C8B-B14F-4D97-AF65-F5344CB8AC3E}">
        <p14:creationId xmlns:p14="http://schemas.microsoft.com/office/powerpoint/2010/main" val="415809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Discontinuity-within-Continuity…..</a:t>
            </a:r>
          </a:p>
        </p:txBody>
      </p:sp>
      <p:sp>
        <p:nvSpPr>
          <p:cNvPr id="3" name="Content Placeholder 2"/>
          <p:cNvSpPr>
            <a:spLocks noGrp="1"/>
          </p:cNvSpPr>
          <p:nvPr>
            <p:ph idx="1"/>
          </p:nvPr>
        </p:nvSpPr>
        <p:spPr/>
        <p:txBody>
          <a:bodyPr/>
          <a:lstStyle/>
          <a:p>
            <a:r>
              <a:rPr lang="en-US" dirty="0"/>
              <a:t>The above theme proceeds as Jesus is defined both by his virginal conception (discontinuity) and by legal paternity from Joseph (continuity). </a:t>
            </a:r>
          </a:p>
          <a:p>
            <a:r>
              <a:rPr lang="en-US" dirty="0"/>
              <a:t>The Davidic Messiah (continuity) is more than a mere Messiah; he is God with us (discontinuity).</a:t>
            </a:r>
          </a:p>
          <a:p>
            <a:r>
              <a:rPr lang="en-US" dirty="0"/>
              <a:t>Joseph, “the son of </a:t>
            </a:r>
            <a:r>
              <a:rPr lang="en-US" i="1" dirty="0"/>
              <a:t>David</a:t>
            </a:r>
            <a:r>
              <a:rPr lang="en-US" dirty="0"/>
              <a:t>,”  marries Mary and confers Davidic paternity on Jesus.</a:t>
            </a:r>
          </a:p>
        </p:txBody>
      </p:sp>
    </p:spTree>
    <p:extLst>
      <p:ext uri="{BB962C8B-B14F-4D97-AF65-F5344CB8AC3E}">
        <p14:creationId xmlns:p14="http://schemas.microsoft.com/office/powerpoint/2010/main" val="78216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Magi…..</a:t>
            </a:r>
          </a:p>
        </p:txBody>
      </p:sp>
      <p:sp>
        <p:nvSpPr>
          <p:cNvPr id="3" name="Content Placeholder 2"/>
          <p:cNvSpPr>
            <a:spLocks noGrp="1"/>
          </p:cNvSpPr>
          <p:nvPr>
            <p:ph idx="1"/>
          </p:nvPr>
        </p:nvSpPr>
        <p:spPr/>
        <p:txBody>
          <a:bodyPr/>
          <a:lstStyle/>
          <a:p>
            <a:r>
              <a:rPr lang="en-US" dirty="0"/>
              <a:t>Since the star does not move before them at this point, the Magi must find out the place of birth.  Observing the proper course of salvation history, the Gentiles go to the Jews for instruction about the messianic prophecy.</a:t>
            </a:r>
          </a:p>
          <a:p>
            <a:r>
              <a:rPr lang="en-US" dirty="0"/>
              <a:t>The question about the new King of the Jews frightens Herod the King of the Jews and </a:t>
            </a:r>
            <a:r>
              <a:rPr lang="en-US" i="1" dirty="0"/>
              <a:t>all Jerusalem with him</a:t>
            </a:r>
            <a:r>
              <a:rPr lang="en-US" dirty="0"/>
              <a:t>.   Mt. is intent on presenting an official Judaism united against Jesus; actually, most Jews, including the priests, hated Herod and would have gladly seen him go.</a:t>
            </a:r>
          </a:p>
          <a:p>
            <a:r>
              <a:rPr lang="en-US" dirty="0"/>
              <a:t>In the ancient world, one never visited a god or king without gifts…</a:t>
            </a:r>
          </a:p>
        </p:txBody>
      </p:sp>
    </p:spTree>
    <p:extLst>
      <p:ext uri="{BB962C8B-B14F-4D97-AF65-F5344CB8AC3E}">
        <p14:creationId xmlns:p14="http://schemas.microsoft.com/office/powerpoint/2010/main" val="257462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Where?</a:t>
            </a:r>
          </a:p>
        </p:txBody>
      </p:sp>
      <p:sp>
        <p:nvSpPr>
          <p:cNvPr id="3" name="Content Placeholder 2"/>
          <p:cNvSpPr>
            <a:spLocks noGrp="1"/>
          </p:cNvSpPr>
          <p:nvPr>
            <p:ph idx="1"/>
          </p:nvPr>
        </p:nvSpPr>
        <p:spPr/>
        <p:txBody>
          <a:bodyPr/>
          <a:lstStyle/>
          <a:p>
            <a:r>
              <a:rPr lang="en-US" dirty="0"/>
              <a:t>Writing in a Greek better than Mark’s and addressing a large urban church ca. A.D. 80-90, Matthew labored in Syria, probably at Antioch.</a:t>
            </a:r>
          </a:p>
          <a:p>
            <a:r>
              <a:rPr lang="en-US" dirty="0"/>
              <a:t>As Luke is a verbal portrait-painter, Matthew is a verbal architect.</a:t>
            </a:r>
          </a:p>
          <a:p>
            <a:r>
              <a:rPr lang="en-US" dirty="0"/>
              <a:t>The public ministry is welded into five books, each book composed of first narrative and then discourse.</a:t>
            </a:r>
          </a:p>
        </p:txBody>
      </p:sp>
    </p:spTree>
    <p:extLst>
      <p:ext uri="{BB962C8B-B14F-4D97-AF65-F5344CB8AC3E}">
        <p14:creationId xmlns:p14="http://schemas.microsoft.com/office/powerpoint/2010/main" val="340518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Slaughter of the Innocents….</a:t>
            </a:r>
          </a:p>
        </p:txBody>
      </p:sp>
      <p:sp>
        <p:nvSpPr>
          <p:cNvPr id="3" name="Content Placeholder 2"/>
          <p:cNvSpPr>
            <a:spLocks noGrp="1"/>
          </p:cNvSpPr>
          <p:nvPr>
            <p:ph idx="1"/>
          </p:nvPr>
        </p:nvSpPr>
        <p:spPr/>
        <p:txBody>
          <a:bodyPr/>
          <a:lstStyle/>
          <a:p>
            <a:r>
              <a:rPr lang="en-US" dirty="0"/>
              <a:t>For the moment, innocent children die so that Jesus may be saved, but only so that the innocent Jesus may later die to save his people from their sins.</a:t>
            </a:r>
          </a:p>
          <a:p>
            <a:r>
              <a:rPr lang="en-US" dirty="0"/>
              <a:t>While the massacre is in keeping with Herod’s character, we have no record of it from Josephus, who was hostile to Herod. Sin is directly willed by man,</a:t>
            </a:r>
          </a:p>
          <a:p>
            <a:r>
              <a:rPr lang="en-US" dirty="0"/>
              <a:t> God’s wisdom can encompass even man’s sin and insert it into the divine plan for salvation.</a:t>
            </a:r>
          </a:p>
        </p:txBody>
      </p:sp>
    </p:spTree>
    <p:extLst>
      <p:ext uri="{BB962C8B-B14F-4D97-AF65-F5344CB8AC3E}">
        <p14:creationId xmlns:p14="http://schemas.microsoft.com/office/powerpoint/2010/main" val="165473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the Baptist…</a:t>
            </a:r>
          </a:p>
        </p:txBody>
      </p:sp>
      <p:sp>
        <p:nvSpPr>
          <p:cNvPr id="3" name="Content Placeholder 2"/>
          <p:cNvSpPr>
            <a:spLocks noGrp="1"/>
          </p:cNvSpPr>
          <p:nvPr>
            <p:ph idx="1"/>
          </p:nvPr>
        </p:nvSpPr>
        <p:spPr/>
        <p:txBody>
          <a:bodyPr/>
          <a:lstStyle/>
          <a:p>
            <a:r>
              <a:rPr lang="en-US" dirty="0"/>
              <a:t>Mt creates a three part drama: 1) appearance of the Baptist, 2) call to repentance and 3) promise of the one to come.</a:t>
            </a:r>
          </a:p>
          <a:p>
            <a:r>
              <a:rPr lang="en-US" dirty="0"/>
              <a:t>Mt does not stress baptism as the object of John’s preaching.  Rather, in the desert of Judea John preaches primarily repentance.  “Repent” means basically: change your heart and mind about what is important in life, and then change your life accordingly.</a:t>
            </a:r>
          </a:p>
        </p:txBody>
      </p:sp>
    </p:spTree>
    <p:extLst>
      <p:ext uri="{BB962C8B-B14F-4D97-AF65-F5344CB8AC3E}">
        <p14:creationId xmlns:p14="http://schemas.microsoft.com/office/powerpoint/2010/main" val="150541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#2</a:t>
            </a:r>
          </a:p>
        </p:txBody>
      </p:sp>
      <p:sp>
        <p:nvSpPr>
          <p:cNvPr id="3" name="Content Placeholder 2"/>
          <p:cNvSpPr>
            <a:spLocks noGrp="1"/>
          </p:cNvSpPr>
          <p:nvPr>
            <p:ph idx="1"/>
          </p:nvPr>
        </p:nvSpPr>
        <p:spPr/>
        <p:txBody>
          <a:bodyPr>
            <a:normAutofit fontScale="92500"/>
          </a:bodyPr>
          <a:lstStyle/>
          <a:p>
            <a:r>
              <a:rPr lang="en-US" dirty="0"/>
              <a:t>Mt. has John’s sermon addressed to the Jewish authorities, unlike in </a:t>
            </a:r>
            <a:r>
              <a:rPr lang="en-US" dirty="0" err="1"/>
              <a:t>Lk</a:t>
            </a:r>
            <a:r>
              <a:rPr lang="en-US" dirty="0"/>
              <a:t> where he addresses the crowds.  Writing after the bitter experience of the gospel’s refection by the Jews Mt portrays Jewish leaders as one front, united against Jesus and his emissaries.</a:t>
            </a:r>
          </a:p>
          <a:p>
            <a:r>
              <a:rPr lang="en-US" dirty="0"/>
              <a:t>Jesus continuity with John and his separation from Judaism are already intimated.</a:t>
            </a:r>
          </a:p>
          <a:p>
            <a:r>
              <a:rPr lang="en-US" dirty="0"/>
              <a:t>We should remember that Mt wants his fellow Christians to hear these warnings aimed at the Jewish leaders because Mt sees the same spiritual dangers besetting </a:t>
            </a:r>
            <a:r>
              <a:rPr lang="en-US" i="1" dirty="0"/>
              <a:t>Christians, </a:t>
            </a:r>
            <a:r>
              <a:rPr lang="en-US" dirty="0"/>
              <a:t>especially Christian leaders.</a:t>
            </a:r>
          </a:p>
        </p:txBody>
      </p:sp>
    </p:spTree>
    <p:extLst>
      <p:ext uri="{BB962C8B-B14F-4D97-AF65-F5344CB8AC3E}">
        <p14:creationId xmlns:p14="http://schemas.microsoft.com/office/powerpoint/2010/main" val="55485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031E-3978-4954-A603-C142DC5FA865}"/>
              </a:ext>
            </a:extLst>
          </p:cNvPr>
          <p:cNvSpPr>
            <a:spLocks noGrp="1"/>
          </p:cNvSpPr>
          <p:nvPr>
            <p:ph type="title"/>
          </p:nvPr>
        </p:nvSpPr>
        <p:spPr/>
        <p:txBody>
          <a:bodyPr/>
          <a:lstStyle/>
          <a:p>
            <a:r>
              <a:rPr lang="en-US" dirty="0"/>
              <a:t>John #3</a:t>
            </a:r>
          </a:p>
        </p:txBody>
      </p:sp>
      <p:sp>
        <p:nvSpPr>
          <p:cNvPr id="3" name="Content Placeholder 2">
            <a:extLst>
              <a:ext uri="{FF2B5EF4-FFF2-40B4-BE49-F238E27FC236}">
                <a16:creationId xmlns:a16="http://schemas.microsoft.com/office/drawing/2014/main" id="{0C748113-DF74-4A43-BDDB-7969E1169A88}"/>
              </a:ext>
            </a:extLst>
          </p:cNvPr>
          <p:cNvSpPr>
            <a:spLocks noGrp="1"/>
          </p:cNvSpPr>
          <p:nvPr>
            <p:ph idx="1"/>
          </p:nvPr>
        </p:nvSpPr>
        <p:spPr/>
        <p:txBody>
          <a:bodyPr/>
          <a:lstStyle/>
          <a:p>
            <a:r>
              <a:rPr lang="en-US" dirty="0"/>
              <a:t>John is a preacher of the repentance that would be necessary for the New Exodus.    John is the prophet of the New Exodus.</a:t>
            </a:r>
          </a:p>
          <a:p>
            <a:r>
              <a:rPr lang="en-US" dirty="0"/>
              <a:t>Exodus from Egypt.</a:t>
            </a:r>
          </a:p>
          <a:p>
            <a:r>
              <a:rPr lang="en-US" dirty="0"/>
              <a:t>Waiting with great expectation.</a:t>
            </a:r>
          </a:p>
          <a:p>
            <a:r>
              <a:rPr lang="en-US" dirty="0"/>
              <a:t>If you were alive you would be awaiting the New Exodus</a:t>
            </a:r>
          </a:p>
        </p:txBody>
      </p:sp>
    </p:spTree>
    <p:extLst>
      <p:ext uri="{BB962C8B-B14F-4D97-AF65-F5344CB8AC3E}">
        <p14:creationId xmlns:p14="http://schemas.microsoft.com/office/powerpoint/2010/main" val="137590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964" y="988759"/>
            <a:ext cx="9598696" cy="840041"/>
          </a:xfrm>
        </p:spPr>
        <p:txBody>
          <a:bodyPr/>
          <a:lstStyle/>
          <a:p>
            <a:r>
              <a:rPr lang="en-US" dirty="0"/>
              <a:t>Jesus’ Baptism….</a:t>
            </a:r>
          </a:p>
        </p:txBody>
      </p:sp>
      <p:sp>
        <p:nvSpPr>
          <p:cNvPr id="3" name="Content Placeholder 2"/>
          <p:cNvSpPr>
            <a:spLocks noGrp="1"/>
          </p:cNvSpPr>
          <p:nvPr>
            <p:ph idx="1"/>
          </p:nvPr>
        </p:nvSpPr>
        <p:spPr>
          <a:xfrm>
            <a:off x="1213964" y="1905000"/>
            <a:ext cx="9598696" cy="3970867"/>
          </a:xfrm>
        </p:spPr>
        <p:txBody>
          <a:bodyPr>
            <a:noAutofit/>
          </a:bodyPr>
          <a:lstStyle/>
          <a:p>
            <a:r>
              <a:rPr lang="en-US" sz="2000" dirty="0"/>
              <a:t>Mt alone among the </a:t>
            </a:r>
            <a:r>
              <a:rPr lang="en-US" sz="2000" dirty="0" err="1"/>
              <a:t>Synoptics</a:t>
            </a:r>
            <a:r>
              <a:rPr lang="en-US" sz="2000" dirty="0"/>
              <a:t> has John realize before the baptism that Jesus is the one he has been prophesying.</a:t>
            </a:r>
          </a:p>
          <a:p>
            <a:r>
              <a:rPr lang="en-US" sz="2000" dirty="0"/>
              <a:t>John keeps trying to prevent Jesus from undergoing this baptism of repentance meant for sinners.  What Jesus wants contradicts all John’s fiery apocalyptic images of the final judge.  The Coming One turns out to be an ordinary man who humbly and voluntarily associates himself with sinners.  </a:t>
            </a:r>
          </a:p>
          <a:p>
            <a:r>
              <a:rPr lang="en-US" sz="2000" dirty="0"/>
              <a:t>Instead of stressing his superiority over John, Jesus speaks for the first time in the gospel and says “it is fitting for </a:t>
            </a:r>
            <a:r>
              <a:rPr lang="en-US" sz="2000" i="1" dirty="0"/>
              <a:t>us</a:t>
            </a:r>
            <a:r>
              <a:rPr lang="en-US" sz="2000" dirty="0"/>
              <a:t>…”</a:t>
            </a:r>
          </a:p>
          <a:p>
            <a:r>
              <a:rPr lang="en-US" sz="2000" dirty="0"/>
              <a:t>It is the only time that a dove appears in the NT.</a:t>
            </a:r>
          </a:p>
          <a:p>
            <a:r>
              <a:rPr lang="en-US" sz="2000" dirty="0"/>
              <a:t>Significance of the Jordan…Joshua…..Elijah….place of the miraculous.</a:t>
            </a:r>
          </a:p>
          <a:p>
            <a:r>
              <a:rPr lang="en-US" sz="2000" dirty="0"/>
              <a:t>Jesus is SANCITIFYING THE WATERS OF BAPTISM</a:t>
            </a:r>
          </a:p>
        </p:txBody>
      </p:sp>
    </p:spTree>
    <p:extLst>
      <p:ext uri="{BB962C8B-B14F-4D97-AF65-F5344CB8AC3E}">
        <p14:creationId xmlns:p14="http://schemas.microsoft.com/office/powerpoint/2010/main" val="387410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Satan’s Temptation…..</a:t>
            </a:r>
          </a:p>
        </p:txBody>
      </p:sp>
      <p:sp>
        <p:nvSpPr>
          <p:cNvPr id="3" name="Content Placeholder 2"/>
          <p:cNvSpPr>
            <a:spLocks noGrp="1"/>
          </p:cNvSpPr>
          <p:nvPr>
            <p:ph idx="1"/>
          </p:nvPr>
        </p:nvSpPr>
        <p:spPr/>
        <p:txBody>
          <a:bodyPr/>
          <a:lstStyle/>
          <a:p>
            <a:r>
              <a:rPr lang="en-US" dirty="0"/>
              <a:t>Instead of revealing his filial power to perform miracles, Jesus reveals his filial authority to interpret Scripture correctly.</a:t>
            </a:r>
          </a:p>
          <a:p>
            <a:r>
              <a:rPr lang="en-US" dirty="0"/>
              <a:t>Jesus’ rough dismissal of Satan has a special meaning for Mt, because it links up with Jesus’ rebuke to Peter at Caesarea, Philippi, “Get behind me Satan”</a:t>
            </a:r>
          </a:p>
          <a:p>
            <a:r>
              <a:rPr lang="en-US" dirty="0"/>
              <a:t>The temptation to false </a:t>
            </a:r>
            <a:r>
              <a:rPr lang="en-US" dirty="0" err="1"/>
              <a:t>sonship</a:t>
            </a:r>
            <a:r>
              <a:rPr lang="en-US" dirty="0"/>
              <a:t> will be taken up at the cross (if you are the Son of God, come down from the cross”).  What the Son would not take from Satan’s hands at the cheap price of idolatry he has won for himself at the cost of the cross.</a:t>
            </a:r>
          </a:p>
        </p:txBody>
      </p:sp>
    </p:spTree>
    <p:extLst>
      <p:ext uri="{BB962C8B-B14F-4D97-AF65-F5344CB8AC3E}">
        <p14:creationId xmlns:p14="http://schemas.microsoft.com/office/powerpoint/2010/main" val="272543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2687-4C24-4CE5-9BFB-11B1DEB3AA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3109A0-CD59-4727-8C8D-F18CF4F1FC93}"/>
              </a:ext>
            </a:extLst>
          </p:cNvPr>
          <p:cNvSpPr>
            <a:spLocks noGrp="1"/>
          </p:cNvSpPr>
          <p:nvPr>
            <p:ph idx="1"/>
          </p:nvPr>
        </p:nvSpPr>
        <p:spPr/>
        <p:txBody>
          <a:bodyPr/>
          <a:lstStyle/>
          <a:p>
            <a:r>
              <a:rPr lang="en-US" sz="3200" dirty="0"/>
              <a:t>The New Adam undergoes temptation and succeeds.  The New Israel passes the test.</a:t>
            </a:r>
          </a:p>
          <a:p>
            <a:r>
              <a:rPr lang="en-US" sz="3200" dirty="0"/>
              <a:t>The Goal of Exodus was not Sinai but Zion.</a:t>
            </a:r>
          </a:p>
          <a:p>
            <a:endParaRPr lang="en-US" dirty="0"/>
          </a:p>
        </p:txBody>
      </p:sp>
    </p:spTree>
    <p:extLst>
      <p:ext uri="{BB962C8B-B14F-4D97-AF65-F5344CB8AC3E}">
        <p14:creationId xmlns:p14="http://schemas.microsoft.com/office/powerpoint/2010/main" val="297997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Ministry…..</a:t>
            </a:r>
          </a:p>
        </p:txBody>
      </p:sp>
      <p:sp>
        <p:nvSpPr>
          <p:cNvPr id="3" name="Content Placeholder 2"/>
          <p:cNvSpPr>
            <a:spLocks noGrp="1"/>
          </p:cNvSpPr>
          <p:nvPr>
            <p:ph idx="1"/>
          </p:nvPr>
        </p:nvSpPr>
        <p:spPr/>
        <p:txBody>
          <a:bodyPr/>
          <a:lstStyle/>
          <a:p>
            <a:r>
              <a:rPr lang="en-US" sz="2800" dirty="0"/>
              <a:t>Jesus’ word becomes known throughout Syria, the Roman province to which Palestine belonged.  Mt alone mentions Syria in a summary, probably because he writes for Syrian church and so wishes to put his church into relationship with the unique sacred past of Jesus’ ministry.</a:t>
            </a:r>
          </a:p>
        </p:txBody>
      </p:sp>
    </p:spTree>
    <p:extLst>
      <p:ext uri="{BB962C8B-B14F-4D97-AF65-F5344CB8AC3E}">
        <p14:creationId xmlns:p14="http://schemas.microsoft.com/office/powerpoint/2010/main" val="291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Sermon on the Mount….</a:t>
            </a:r>
          </a:p>
        </p:txBody>
      </p:sp>
      <p:sp>
        <p:nvSpPr>
          <p:cNvPr id="3" name="Content Placeholder 2"/>
          <p:cNvSpPr>
            <a:spLocks noGrp="1"/>
          </p:cNvSpPr>
          <p:nvPr>
            <p:ph idx="1"/>
          </p:nvPr>
        </p:nvSpPr>
        <p:spPr/>
        <p:txBody>
          <a:bodyPr/>
          <a:lstStyle/>
          <a:p>
            <a:r>
              <a:rPr lang="en-US" dirty="0"/>
              <a:t>While there may be an allusion to Mt. Sinai and the giving of the Law, Jesus is not the new Moses here.  He is the one who speaks revelation and gives Law on the mount; he speaks in the place of God.</a:t>
            </a:r>
          </a:p>
          <a:p>
            <a:r>
              <a:rPr lang="en-US" dirty="0"/>
              <a:t>The sermon on the mount was put together by Mt from a number of sources, producing a sermon almost four times as long as Lk’s.</a:t>
            </a:r>
          </a:p>
          <a:p>
            <a:r>
              <a:rPr lang="en-US" dirty="0"/>
              <a:t>While </a:t>
            </a:r>
            <a:r>
              <a:rPr lang="en-US" dirty="0" err="1"/>
              <a:t>Lk’s</a:t>
            </a:r>
            <a:r>
              <a:rPr lang="en-US" dirty="0"/>
              <a:t> sermon emphasizes love, Mt’s emphasizes justice.</a:t>
            </a:r>
          </a:p>
        </p:txBody>
      </p:sp>
    </p:spTree>
    <p:extLst>
      <p:ext uri="{BB962C8B-B14F-4D97-AF65-F5344CB8AC3E}">
        <p14:creationId xmlns:p14="http://schemas.microsoft.com/office/powerpoint/2010/main" val="22718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Beatitudes…..</a:t>
            </a:r>
          </a:p>
        </p:txBody>
      </p:sp>
      <p:sp>
        <p:nvSpPr>
          <p:cNvPr id="3" name="Content Placeholder 2"/>
          <p:cNvSpPr>
            <a:spLocks noGrp="1"/>
          </p:cNvSpPr>
          <p:nvPr>
            <p:ph idx="1"/>
          </p:nvPr>
        </p:nvSpPr>
        <p:spPr/>
        <p:txBody>
          <a:bodyPr>
            <a:normAutofit fontScale="92500" lnSpcReduction="10000"/>
          </a:bodyPr>
          <a:lstStyle/>
          <a:p>
            <a:r>
              <a:rPr lang="en-US" dirty="0"/>
              <a:t>Mt arranges two lists of beatitudes to create a chain of four beatitudes which emphasize passible attitudes, then four beatitudes which emphasize activity, and then a final long beatitude on persecution.</a:t>
            </a:r>
          </a:p>
          <a:p>
            <a:r>
              <a:rPr lang="en-US" dirty="0"/>
              <a:t>While </a:t>
            </a:r>
            <a:r>
              <a:rPr lang="en-US" dirty="0" err="1"/>
              <a:t>Lk’s</a:t>
            </a:r>
            <a:r>
              <a:rPr lang="en-US" dirty="0"/>
              <a:t> four beatitudes in the second person plural balanced by four woes may reflect the original fiery address of Jesus to the literally poor and hungry, Mt has spiritualized and generalized the beatitudes making them applicable to the spiritual needs and moral endeavor of every member of his church.</a:t>
            </a:r>
          </a:p>
          <a:p>
            <a:r>
              <a:rPr lang="en-US" dirty="0"/>
              <a:t>Jesus is the completely happy man of the beatitudes, the “happy attitudes.”  His beatitudes define his own being and call others to be what he is.</a:t>
            </a:r>
          </a:p>
        </p:txBody>
      </p:sp>
    </p:spTree>
    <p:extLst>
      <p:ext uri="{BB962C8B-B14F-4D97-AF65-F5344CB8AC3E}">
        <p14:creationId xmlns:p14="http://schemas.microsoft.com/office/powerpoint/2010/main" val="35789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B60B-699A-425F-A33E-98681D7EC00B}"/>
              </a:ext>
            </a:extLst>
          </p:cNvPr>
          <p:cNvSpPr>
            <a:spLocks noGrp="1"/>
          </p:cNvSpPr>
          <p:nvPr>
            <p:ph type="title"/>
          </p:nvPr>
        </p:nvSpPr>
        <p:spPr/>
        <p:txBody>
          <a:bodyPr/>
          <a:lstStyle/>
          <a:p>
            <a:r>
              <a:rPr lang="en-US" dirty="0"/>
              <a:t>Interesting Facts</a:t>
            </a:r>
          </a:p>
        </p:txBody>
      </p:sp>
      <p:sp>
        <p:nvSpPr>
          <p:cNvPr id="3" name="Content Placeholder 2">
            <a:extLst>
              <a:ext uri="{FF2B5EF4-FFF2-40B4-BE49-F238E27FC236}">
                <a16:creationId xmlns:a16="http://schemas.microsoft.com/office/drawing/2014/main" id="{47299647-735F-4B88-8F7E-88446967A657}"/>
              </a:ext>
            </a:extLst>
          </p:cNvPr>
          <p:cNvSpPr>
            <a:spLocks noGrp="1"/>
          </p:cNvSpPr>
          <p:nvPr>
            <p:ph idx="1"/>
          </p:nvPr>
        </p:nvSpPr>
        <p:spPr/>
        <p:txBody>
          <a:bodyPr>
            <a:normAutofit fontScale="92500" lnSpcReduction="10000"/>
          </a:bodyPr>
          <a:lstStyle/>
          <a:p>
            <a:r>
              <a:rPr lang="en-US" dirty="0"/>
              <a:t>Most widely used Gospel in the lectionaries.</a:t>
            </a:r>
          </a:p>
          <a:p>
            <a:r>
              <a:rPr lang="en-US" dirty="0"/>
              <a:t>No parables until Chapter 13 where there are 7.</a:t>
            </a:r>
          </a:p>
          <a:p>
            <a:r>
              <a:rPr lang="en-US" dirty="0"/>
              <a:t>The only Gospel to use the word ecclesia…..16:18 and 18:17.</a:t>
            </a:r>
          </a:p>
          <a:p>
            <a:r>
              <a:rPr lang="en-US" dirty="0"/>
              <a:t>Truly carefully crafted.</a:t>
            </a:r>
          </a:p>
          <a:p>
            <a:r>
              <a:rPr lang="en-US" dirty="0"/>
              <a:t>A theological masterpiece.</a:t>
            </a:r>
          </a:p>
          <a:p>
            <a:r>
              <a:rPr lang="en-US" dirty="0"/>
              <a:t>Literary artistry.</a:t>
            </a:r>
          </a:p>
          <a:p>
            <a:r>
              <a:rPr lang="en-US" dirty="0"/>
              <a:t>Historical accuracy</a:t>
            </a:r>
          </a:p>
          <a:p>
            <a:pPr marL="0" indent="0">
              <a:buNone/>
            </a:pPr>
            <a:endParaRPr lang="en-US" dirty="0"/>
          </a:p>
        </p:txBody>
      </p:sp>
    </p:spTree>
    <p:extLst>
      <p:ext uri="{BB962C8B-B14F-4D97-AF65-F5344CB8AC3E}">
        <p14:creationId xmlns:p14="http://schemas.microsoft.com/office/powerpoint/2010/main" val="39799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9361-8B23-43C2-978F-8EE1E80AF9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707374-2A87-4A94-98E7-BF4848BFEEB8}"/>
              </a:ext>
            </a:extLst>
          </p:cNvPr>
          <p:cNvSpPr>
            <a:spLocks noGrp="1"/>
          </p:cNvSpPr>
          <p:nvPr>
            <p:ph idx="1"/>
          </p:nvPr>
        </p:nvSpPr>
        <p:spPr/>
        <p:txBody>
          <a:bodyPr/>
          <a:lstStyle/>
          <a:p>
            <a:r>
              <a:rPr lang="en-US" dirty="0"/>
              <a:t>They are not arbitrary in order.  Incredibly interconnected.</a:t>
            </a:r>
          </a:p>
          <a:p>
            <a:r>
              <a:rPr lang="en-US" dirty="0"/>
              <a:t>Blessed are the poor in spirit.</a:t>
            </a:r>
          </a:p>
          <a:p>
            <a:r>
              <a:rPr lang="en-US" dirty="0"/>
              <a:t>Being poor in spirit means accepting the eternal divine destiny for which God created us.  I merit NOTHING&gt;</a:t>
            </a:r>
          </a:p>
          <a:p>
            <a:r>
              <a:rPr lang="en-US" dirty="0"/>
              <a:t>We are bankrupt, in debt as sinners.  Recognizing this is the first step to the eternal kingdom.</a:t>
            </a:r>
          </a:p>
        </p:txBody>
      </p:sp>
    </p:spTree>
    <p:extLst>
      <p:ext uri="{BB962C8B-B14F-4D97-AF65-F5344CB8AC3E}">
        <p14:creationId xmlns:p14="http://schemas.microsoft.com/office/powerpoint/2010/main" val="212322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Mission….</a:t>
            </a:r>
          </a:p>
        </p:txBody>
      </p:sp>
      <p:sp>
        <p:nvSpPr>
          <p:cNvPr id="3" name="Content Placeholder 2"/>
          <p:cNvSpPr>
            <a:spLocks noGrp="1"/>
          </p:cNvSpPr>
          <p:nvPr>
            <p:ph idx="1"/>
          </p:nvPr>
        </p:nvSpPr>
        <p:spPr/>
        <p:txBody>
          <a:bodyPr>
            <a:normAutofit fontScale="92500"/>
          </a:bodyPr>
          <a:lstStyle/>
          <a:p>
            <a:r>
              <a:rPr lang="en-US" dirty="0"/>
              <a:t>For Mt, the fulfillment of OT prophecies culminates in the earth-shaking, apocalyptic event of the death-resurrection of Jesus, which marks “the turning of the ages”.</a:t>
            </a:r>
          </a:p>
          <a:p>
            <a:r>
              <a:rPr lang="en-US" dirty="0"/>
              <a:t>Before this great turning point, Jesus mission remains within the land of Israel and within the framework of Jewish Law and institutions.</a:t>
            </a:r>
          </a:p>
          <a:p>
            <a:r>
              <a:rPr lang="en-US" dirty="0"/>
              <a:t>The universal mission that will flow from the death-resurrection will break all these barriers, legal as well as geographic.  What will bind post-Easter Christians will be the commands of Jesus, be they according to or contrary to the Mosaic Law.</a:t>
            </a:r>
          </a:p>
        </p:txBody>
      </p:sp>
    </p:spTree>
    <p:extLst>
      <p:ext uri="{BB962C8B-B14F-4D97-AF65-F5344CB8AC3E}">
        <p14:creationId xmlns:p14="http://schemas.microsoft.com/office/powerpoint/2010/main" val="226860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5:17-20</a:t>
            </a:r>
          </a:p>
        </p:txBody>
      </p:sp>
      <p:sp>
        <p:nvSpPr>
          <p:cNvPr id="3" name="Content Placeholder 2"/>
          <p:cNvSpPr>
            <a:spLocks noGrp="1"/>
          </p:cNvSpPr>
          <p:nvPr>
            <p:ph idx="1"/>
          </p:nvPr>
        </p:nvSpPr>
        <p:spPr/>
        <p:txBody>
          <a:bodyPr>
            <a:normAutofit/>
          </a:bodyPr>
          <a:lstStyle/>
          <a:p>
            <a:r>
              <a:rPr lang="en-US" sz="2400" dirty="0"/>
              <a:t>Mt implies that Jewish moral standards will not be sufficient for entrance into the kingdom on the last day.  His refection of the Pharisees’ doctrine will become even clearer as the gospel proceeds.  </a:t>
            </a:r>
          </a:p>
          <a:p>
            <a:r>
              <a:rPr lang="en-US" sz="2400" dirty="0"/>
              <a:t>But Mt is equally unsparing when it comes to Christian disciples.  No half measures are permissible.  If they do not practice the radical eschatological morality Christ proclaims, they will be excluded too.</a:t>
            </a:r>
          </a:p>
        </p:txBody>
      </p:sp>
    </p:spTree>
    <p:extLst>
      <p:ext uri="{BB962C8B-B14F-4D97-AF65-F5344CB8AC3E}">
        <p14:creationId xmlns:p14="http://schemas.microsoft.com/office/powerpoint/2010/main" val="428498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Six Antitheses….</a:t>
            </a:r>
          </a:p>
        </p:txBody>
      </p:sp>
      <p:sp>
        <p:nvSpPr>
          <p:cNvPr id="3" name="Content Placeholder 2"/>
          <p:cNvSpPr>
            <a:spLocks noGrp="1"/>
          </p:cNvSpPr>
          <p:nvPr>
            <p:ph idx="1"/>
          </p:nvPr>
        </p:nvSpPr>
        <p:spPr/>
        <p:txBody>
          <a:bodyPr/>
          <a:lstStyle/>
          <a:p>
            <a:r>
              <a:rPr lang="en-US" dirty="0"/>
              <a:t>Six concrete examples of Christian justice which counter what God once said with what Jesus now says…..murder, adultery, divorce, oaths and vows, retaliation and hatred of enemies. </a:t>
            </a:r>
          </a:p>
          <a:p>
            <a:r>
              <a:rPr lang="en-US" dirty="0"/>
              <a:t>“It was said” refers to what </a:t>
            </a:r>
            <a:r>
              <a:rPr lang="en-US" i="1" dirty="0"/>
              <a:t>God</a:t>
            </a:r>
            <a:r>
              <a:rPr lang="en-US" dirty="0"/>
              <a:t> said (the divine passive voice) to the desert generation at Sinai when he gave the Law.  To this is boldly opposed what Jesus now says.  The opposition may take a mild form of deepening, spiritualizing or radicalizing the Torah.</a:t>
            </a:r>
          </a:p>
        </p:txBody>
      </p:sp>
    </p:spTree>
    <p:extLst>
      <p:ext uri="{BB962C8B-B14F-4D97-AF65-F5344CB8AC3E}">
        <p14:creationId xmlns:p14="http://schemas.microsoft.com/office/powerpoint/2010/main" val="229514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Our Father….</a:t>
            </a:r>
          </a:p>
        </p:txBody>
      </p:sp>
      <p:sp>
        <p:nvSpPr>
          <p:cNvPr id="3" name="Content Placeholder 2"/>
          <p:cNvSpPr>
            <a:spLocks noGrp="1"/>
          </p:cNvSpPr>
          <p:nvPr>
            <p:ph idx="1"/>
          </p:nvPr>
        </p:nvSpPr>
        <p:spPr/>
        <p:txBody>
          <a:bodyPr/>
          <a:lstStyle/>
          <a:p>
            <a:r>
              <a:rPr lang="en-US" dirty="0"/>
              <a:t>The Our Father stands in the middle of the sermon on the mount; it is also the heart of the sermon.</a:t>
            </a:r>
          </a:p>
          <a:p>
            <a:r>
              <a:rPr lang="en-US" dirty="0"/>
              <a:t>Mt presents the form of the Lord’s Prayer tradition in his church, just as </a:t>
            </a:r>
            <a:r>
              <a:rPr lang="en-US" dirty="0" err="1"/>
              <a:t>Lk</a:t>
            </a:r>
            <a:r>
              <a:rPr lang="en-US" dirty="0"/>
              <a:t> represents the liturgical tradition of his when he gives the shorter form.</a:t>
            </a:r>
          </a:p>
          <a:p>
            <a:r>
              <a:rPr lang="en-US" dirty="0"/>
              <a:t>On the whole, </a:t>
            </a:r>
            <a:r>
              <a:rPr lang="en-US" dirty="0" err="1"/>
              <a:t>Lk’s</a:t>
            </a:r>
            <a:r>
              <a:rPr lang="en-US" dirty="0"/>
              <a:t> starker form probably reflects more accurately the words of Jesus, although Mt’s version may be more original at certain points.  Mt’s church gave it a balanced shape and rolling cadences suitable for worship. Faith-Hope-Love.</a:t>
            </a:r>
          </a:p>
        </p:txBody>
      </p:sp>
    </p:spTree>
    <p:extLst>
      <p:ext uri="{BB962C8B-B14F-4D97-AF65-F5344CB8AC3E}">
        <p14:creationId xmlns:p14="http://schemas.microsoft.com/office/powerpoint/2010/main" val="2070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Doxology….</a:t>
            </a:r>
          </a:p>
        </p:txBody>
      </p:sp>
      <p:sp>
        <p:nvSpPr>
          <p:cNvPr id="3" name="Content Placeholder 2"/>
          <p:cNvSpPr>
            <a:spLocks noGrp="1"/>
          </p:cNvSpPr>
          <p:nvPr>
            <p:ph idx="1"/>
          </p:nvPr>
        </p:nvSpPr>
        <p:spPr/>
        <p:txBody>
          <a:bodyPr>
            <a:normAutofit/>
          </a:bodyPr>
          <a:lstStyle/>
          <a:p>
            <a:r>
              <a:rPr lang="en-US" sz="2800" dirty="0"/>
              <a:t>The doxology based on Chron. 29 was added to some manuscripts of M and entered into the liturgical practice of the Eastern churches, and through them into Protestant bibles and liturgies.  An altered form now occurs in the Roman Catholic Mass, though not immediately after the Our Father.</a:t>
            </a:r>
          </a:p>
        </p:txBody>
      </p:sp>
    </p:spTree>
    <p:extLst>
      <p:ext uri="{BB962C8B-B14F-4D97-AF65-F5344CB8AC3E}">
        <p14:creationId xmlns:p14="http://schemas.microsoft.com/office/powerpoint/2010/main" val="103277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7:13-29</a:t>
            </a:r>
          </a:p>
        </p:txBody>
      </p:sp>
      <p:sp>
        <p:nvSpPr>
          <p:cNvPr id="3" name="Content Placeholder 2"/>
          <p:cNvSpPr>
            <a:spLocks noGrp="1"/>
          </p:cNvSpPr>
          <p:nvPr>
            <p:ph idx="1"/>
          </p:nvPr>
        </p:nvSpPr>
        <p:spPr/>
        <p:txBody>
          <a:bodyPr/>
          <a:lstStyle/>
          <a:p>
            <a:r>
              <a:rPr lang="en-US" dirty="0"/>
              <a:t>Both Christians and Jews can suffer the same basic split: the split between saying and doing, or between doing and being.  For Mt. this is the essence of hypocrisy, and it is the original sin of religious persons.</a:t>
            </a:r>
          </a:p>
          <a:p>
            <a:r>
              <a:rPr lang="en-US" dirty="0"/>
              <a:t>The Torah of the OT ended with blessings and curses; so much the more, the “Torah” of Jesus!  Hence the wise disciple acts decisively by building his whole life on the firm foundation of Jesus’ words – more precisely, these words of mine, contained in the sermon on the mount.</a:t>
            </a:r>
          </a:p>
        </p:txBody>
      </p:sp>
    </p:spTree>
    <p:extLst>
      <p:ext uri="{BB962C8B-B14F-4D97-AF65-F5344CB8AC3E}">
        <p14:creationId xmlns:p14="http://schemas.microsoft.com/office/powerpoint/2010/main" val="288589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Miracles in Chapters 8-9….</a:t>
            </a:r>
          </a:p>
        </p:txBody>
      </p:sp>
      <p:sp>
        <p:nvSpPr>
          <p:cNvPr id="3" name="Content Placeholder 2"/>
          <p:cNvSpPr>
            <a:spLocks noGrp="1"/>
          </p:cNvSpPr>
          <p:nvPr>
            <p:ph idx="1"/>
          </p:nvPr>
        </p:nvSpPr>
        <p:spPr/>
        <p:txBody>
          <a:bodyPr/>
          <a:lstStyle/>
          <a:p>
            <a:r>
              <a:rPr lang="en-US" dirty="0"/>
              <a:t>Most of the miracles in chap. 8-9 come from Mark, though they are not in the </a:t>
            </a:r>
            <a:r>
              <a:rPr lang="en-US" dirty="0" err="1"/>
              <a:t>Markan</a:t>
            </a:r>
            <a:r>
              <a:rPr lang="en-US" dirty="0"/>
              <a:t> order.  Mt has undertaken a massive reordering of the </a:t>
            </a:r>
            <a:r>
              <a:rPr lang="en-US" dirty="0" err="1"/>
              <a:t>Markan</a:t>
            </a:r>
            <a:r>
              <a:rPr lang="en-US" dirty="0"/>
              <a:t> stories to set up neat numerical patterns.</a:t>
            </a:r>
          </a:p>
          <a:p>
            <a:r>
              <a:rPr lang="en-US" dirty="0"/>
              <a:t>From the literary point of view, Mt streamlines the </a:t>
            </a:r>
            <a:r>
              <a:rPr lang="en-US" dirty="0" err="1"/>
              <a:t>Markan</a:t>
            </a:r>
            <a:r>
              <a:rPr lang="en-US" dirty="0"/>
              <a:t> narrative by dropping non-essential persons and actions, as well as Mk’s colorful details  The stories are tied tightly together by short formulas and key words.</a:t>
            </a:r>
          </a:p>
        </p:txBody>
      </p:sp>
    </p:spTree>
    <p:extLst>
      <p:ext uri="{BB962C8B-B14F-4D97-AF65-F5344CB8AC3E}">
        <p14:creationId xmlns:p14="http://schemas.microsoft.com/office/powerpoint/2010/main" val="1730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dirty="0"/>
              <a:t>From the theological point of view, Mt highlights four themes in his miracle stories:  1) At the center stands the majestic, all-powerful Christ.  He fulfills the OT, acts as the mighty yet humble servant of God, gathers together and sustains his community, and shares his power with his community.  2) His community learns both the cost of following Jesus and also the power that flows from him.  3) The petitioner must have great faith, expressed in prayer; little faith is rebuked.  4) Some of the miracles point head to the mission to the Gentiles and the rejection of the Jews.</a:t>
            </a:r>
          </a:p>
        </p:txBody>
      </p:sp>
    </p:spTree>
    <p:extLst>
      <p:ext uri="{BB962C8B-B14F-4D97-AF65-F5344CB8AC3E}">
        <p14:creationId xmlns:p14="http://schemas.microsoft.com/office/powerpoint/2010/main" val="16812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Centurion….</a:t>
            </a:r>
          </a:p>
        </p:txBody>
      </p:sp>
      <p:sp>
        <p:nvSpPr>
          <p:cNvPr id="3" name="Content Placeholder 2"/>
          <p:cNvSpPr>
            <a:spLocks noGrp="1"/>
          </p:cNvSpPr>
          <p:nvPr>
            <p:ph idx="1"/>
          </p:nvPr>
        </p:nvSpPr>
        <p:spPr/>
        <p:txBody>
          <a:bodyPr/>
          <a:lstStyle/>
          <a:p>
            <a:r>
              <a:rPr lang="en-US" dirty="0"/>
              <a:t>Such humble faith causes Jesus to “marvel,” the only time Mt uses this verb of Jesus.  Jesus contrasts this belief with its lack in Israel.  Actually this anticipates the later sections of the gospel from chap. 11 onward; so far Mt has not broached the them of Israel’s unbelief.</a:t>
            </a:r>
          </a:p>
          <a:p>
            <a:r>
              <a:rPr lang="en-US" dirty="0"/>
              <a:t>Mt intends the warning to be heard by the members of his church, who now enjoy the status of “sons of the kingdom”, and who therefore are liable to imitate Israel’s fall.  The only true sons of the kingdom are those who believe; that is why the centurion receives his request forthwith.</a:t>
            </a:r>
          </a:p>
        </p:txBody>
      </p:sp>
    </p:spTree>
    <p:extLst>
      <p:ext uri="{BB962C8B-B14F-4D97-AF65-F5344CB8AC3E}">
        <p14:creationId xmlns:p14="http://schemas.microsoft.com/office/powerpoint/2010/main" val="258981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5628-54CE-4A82-AEDC-58D9E77FE14B}"/>
              </a:ext>
            </a:extLst>
          </p:cNvPr>
          <p:cNvSpPr>
            <a:spLocks noGrp="1"/>
          </p:cNvSpPr>
          <p:nvPr>
            <p:ph type="title"/>
          </p:nvPr>
        </p:nvSpPr>
        <p:spPr/>
        <p:txBody>
          <a:bodyPr/>
          <a:lstStyle/>
          <a:p>
            <a:r>
              <a:rPr lang="en-US" dirty="0"/>
              <a:t>Narrative/Discourse</a:t>
            </a:r>
          </a:p>
        </p:txBody>
      </p:sp>
      <p:sp>
        <p:nvSpPr>
          <p:cNvPr id="3" name="Content Placeholder 2">
            <a:extLst>
              <a:ext uri="{FF2B5EF4-FFF2-40B4-BE49-F238E27FC236}">
                <a16:creationId xmlns:a16="http://schemas.microsoft.com/office/drawing/2014/main" id="{9C57091B-2FF5-427A-A12C-C89309390573}"/>
              </a:ext>
            </a:extLst>
          </p:cNvPr>
          <p:cNvSpPr>
            <a:spLocks noGrp="1"/>
          </p:cNvSpPr>
          <p:nvPr>
            <p:ph idx="1"/>
          </p:nvPr>
        </p:nvSpPr>
        <p:spPr/>
        <p:txBody>
          <a:bodyPr/>
          <a:lstStyle/>
          <a:p>
            <a:pPr marL="0" indent="0">
              <a:buNone/>
            </a:pPr>
            <a:r>
              <a:rPr lang="en-US" dirty="0"/>
              <a:t>Narrative …..then……discourse….when Jesus had finished these sayings…..</a:t>
            </a:r>
          </a:p>
          <a:p>
            <a:r>
              <a:rPr lang="en-US" dirty="0"/>
              <a:t>1. Sermon on the Mount:  Chapters 5-7</a:t>
            </a:r>
          </a:p>
          <a:p>
            <a:r>
              <a:rPr lang="en-US" dirty="0"/>
              <a:t>2. Mission Discourse: Chapter 10</a:t>
            </a:r>
          </a:p>
          <a:p>
            <a:r>
              <a:rPr lang="en-US" dirty="0"/>
              <a:t>3. Parables Discourse: Chapter 13</a:t>
            </a:r>
          </a:p>
          <a:p>
            <a:r>
              <a:rPr lang="en-US" dirty="0"/>
              <a:t>4. Church Discourse:  Chapter 18</a:t>
            </a:r>
          </a:p>
          <a:p>
            <a:r>
              <a:rPr lang="en-US" dirty="0"/>
              <a:t>5. Olivet Discourse: Chapters 23-25</a:t>
            </a:r>
          </a:p>
        </p:txBody>
      </p:sp>
    </p:spTree>
    <p:extLst>
      <p:ext uri="{BB962C8B-B14F-4D97-AF65-F5344CB8AC3E}">
        <p14:creationId xmlns:p14="http://schemas.microsoft.com/office/powerpoint/2010/main" val="274570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cure of Peter’s mother-in-law…</a:t>
            </a:r>
          </a:p>
        </p:txBody>
      </p:sp>
      <p:sp>
        <p:nvSpPr>
          <p:cNvPr id="3" name="Content Placeholder 2"/>
          <p:cNvSpPr>
            <a:spLocks noGrp="1"/>
          </p:cNvSpPr>
          <p:nvPr>
            <p:ph idx="1"/>
          </p:nvPr>
        </p:nvSpPr>
        <p:spPr/>
        <p:txBody>
          <a:bodyPr>
            <a:normAutofit lnSpcReduction="10000"/>
          </a:bodyPr>
          <a:lstStyle/>
          <a:p>
            <a:r>
              <a:rPr lang="en-US" dirty="0"/>
              <a:t>As Mt omits the previous </a:t>
            </a:r>
            <a:r>
              <a:rPr lang="en-US" dirty="0" err="1"/>
              <a:t>Markan</a:t>
            </a:r>
            <a:r>
              <a:rPr lang="en-US" dirty="0"/>
              <a:t> scene in the synagogue; so in the healing of the mother-in-law, he omits all names except Peter’s (Simon in Mk).  Indeed, the cure is told with the fewest words possible.  Only here, among Mt’s miracle stories, does Jesus seize the initiative; there is not request as in Mk and no reference to faith, or even to the word of Jesus.</a:t>
            </a:r>
          </a:p>
          <a:p>
            <a:r>
              <a:rPr lang="en-US" dirty="0"/>
              <a:t>Mt emphasizes the omnipotence of Jesus….While Mk says </a:t>
            </a:r>
            <a:r>
              <a:rPr lang="en-US" i="1" dirty="0"/>
              <a:t>all</a:t>
            </a:r>
            <a:r>
              <a:rPr lang="en-US" dirty="0"/>
              <a:t> the sick are brought to Jesus and he cures </a:t>
            </a:r>
            <a:r>
              <a:rPr lang="en-US" i="1" dirty="0"/>
              <a:t>many</a:t>
            </a:r>
            <a:r>
              <a:rPr lang="en-US" dirty="0"/>
              <a:t>, Mt reverses the statement: </a:t>
            </a:r>
            <a:r>
              <a:rPr lang="en-US" i="1" dirty="0"/>
              <a:t>many</a:t>
            </a:r>
            <a:r>
              <a:rPr lang="en-US" dirty="0"/>
              <a:t> possessed are brought and Jesus cures </a:t>
            </a:r>
            <a:r>
              <a:rPr lang="en-US" i="1" dirty="0"/>
              <a:t>all </a:t>
            </a:r>
            <a:r>
              <a:rPr lang="en-US" dirty="0"/>
              <a:t>the sick.  And pointedly, Jesus cures “with a word.” Instead of the usual </a:t>
            </a:r>
            <a:r>
              <a:rPr lang="en-US" dirty="0" err="1"/>
              <a:t>Markan</a:t>
            </a:r>
            <a:r>
              <a:rPr lang="en-US" dirty="0"/>
              <a:t> prohibition against speaking.</a:t>
            </a:r>
          </a:p>
        </p:txBody>
      </p:sp>
    </p:spTree>
    <p:extLst>
      <p:ext uri="{BB962C8B-B14F-4D97-AF65-F5344CB8AC3E}">
        <p14:creationId xmlns:p14="http://schemas.microsoft.com/office/powerpoint/2010/main" val="326807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Servant….</a:t>
            </a:r>
          </a:p>
        </p:txBody>
      </p:sp>
      <p:sp>
        <p:nvSpPr>
          <p:cNvPr id="3" name="Content Placeholder 2"/>
          <p:cNvSpPr>
            <a:spLocks noGrp="1"/>
          </p:cNvSpPr>
          <p:nvPr>
            <p:ph idx="1"/>
          </p:nvPr>
        </p:nvSpPr>
        <p:spPr/>
        <p:txBody>
          <a:bodyPr/>
          <a:lstStyle/>
          <a:p>
            <a:r>
              <a:rPr lang="en-US" dirty="0"/>
              <a:t>By his life and his death, Jesus, the servant makes us whole.  The healings thus become part of Jesus’ saving of his people, part of the eschatological event prophesied in the OT.  It is not that the miracles legitimate Jesus, as though he were some Hellenistic miracle-worker in need of legitimation.  Rather, the miracles themselves need legitimation or explanation and this is what the OT supplies.</a:t>
            </a:r>
          </a:p>
        </p:txBody>
      </p:sp>
    </p:spTree>
    <p:extLst>
      <p:ext uri="{BB962C8B-B14F-4D97-AF65-F5344CB8AC3E}">
        <p14:creationId xmlns:p14="http://schemas.microsoft.com/office/powerpoint/2010/main" val="105725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11</a:t>
            </a:r>
          </a:p>
        </p:txBody>
      </p:sp>
      <p:sp>
        <p:nvSpPr>
          <p:cNvPr id="3" name="Content Placeholder 2"/>
          <p:cNvSpPr>
            <a:spLocks noGrp="1"/>
          </p:cNvSpPr>
          <p:nvPr>
            <p:ph idx="1"/>
          </p:nvPr>
        </p:nvSpPr>
        <p:spPr/>
        <p:txBody>
          <a:bodyPr>
            <a:normAutofit/>
          </a:bodyPr>
          <a:lstStyle/>
          <a:p>
            <a:r>
              <a:rPr lang="en-US" sz="2800" dirty="0"/>
              <a:t>Chapter 11 begins the active account of opposition to Jesus from the Jews. So will it be with an Israel that refuses faith in its messianic deliverer from evil.  Its final state will be worse than if Jesus had not come.  For Mt. standing on the far side of the destruction of Jerusalem and the break with the synagogue, this threat has already become history.</a:t>
            </a:r>
          </a:p>
        </p:txBody>
      </p:sp>
    </p:spTree>
    <p:extLst>
      <p:ext uri="{BB962C8B-B14F-4D97-AF65-F5344CB8AC3E}">
        <p14:creationId xmlns:p14="http://schemas.microsoft.com/office/powerpoint/2010/main" val="165437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Parables….</a:t>
            </a:r>
          </a:p>
        </p:txBody>
      </p:sp>
      <p:sp>
        <p:nvSpPr>
          <p:cNvPr id="3" name="Content Placeholder 2"/>
          <p:cNvSpPr>
            <a:spLocks noGrp="1"/>
          </p:cNvSpPr>
          <p:nvPr>
            <p:ph idx="1"/>
          </p:nvPr>
        </p:nvSpPr>
        <p:spPr>
          <a:xfrm>
            <a:off x="1295064" y="2556931"/>
            <a:ext cx="9598696" cy="3318936"/>
          </a:xfrm>
        </p:spPr>
        <p:txBody>
          <a:bodyPr>
            <a:normAutofit fontScale="92500" lnSpcReduction="10000"/>
          </a:bodyPr>
          <a:lstStyle/>
          <a:p>
            <a:r>
              <a:rPr lang="en-US" dirty="0"/>
              <a:t>In Mk, the disciples, who understand no more than the crowds (Mk’s messianic secret!) ask the meaning of the parables.  In Mt, who drops the messianic secret, the disciples are by definition those who do understand and accept Jesus’ message, as opposed to the crowds.</a:t>
            </a:r>
          </a:p>
          <a:p>
            <a:r>
              <a:rPr lang="en-US" dirty="0"/>
              <a:t>In Mt. the problem of the parables has become the problem of Israel’s unbelief.  Jesus speaks to the people in parables because they have refused to see and his clear message, which he has been offering them since chap. 4.  </a:t>
            </a:r>
          </a:p>
          <a:p>
            <a:r>
              <a:rPr lang="en-US" dirty="0"/>
              <a:t>This is the opposite of Mk’s view, which has the mysterious Jesus speak in parables from the beginning of his ministry in order that the people may not understand.</a:t>
            </a:r>
          </a:p>
          <a:p>
            <a:endParaRPr lang="en-US" dirty="0"/>
          </a:p>
        </p:txBody>
      </p:sp>
    </p:spTree>
    <p:extLst>
      <p:ext uri="{BB962C8B-B14F-4D97-AF65-F5344CB8AC3E}">
        <p14:creationId xmlns:p14="http://schemas.microsoft.com/office/powerpoint/2010/main" val="284078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13:1 and its implications….</a:t>
            </a:r>
          </a:p>
        </p:txBody>
      </p:sp>
      <p:sp>
        <p:nvSpPr>
          <p:cNvPr id="3" name="Content Placeholder 2"/>
          <p:cNvSpPr>
            <a:spLocks noGrp="1"/>
          </p:cNvSpPr>
          <p:nvPr>
            <p:ph idx="1"/>
          </p:nvPr>
        </p:nvSpPr>
        <p:spPr/>
        <p:txBody>
          <a:bodyPr>
            <a:normAutofit/>
          </a:bodyPr>
          <a:lstStyle/>
          <a:p>
            <a:r>
              <a:rPr lang="en-US" sz="2800" dirty="0"/>
              <a:t>The return of Jesus to the house signals his break with the crowds and symbolically his break with Israel.  It is not an accident that this rupture occurs hallway through the gospel.  Henceforth Israel will show greater and greater hostility, and Jesus will turn more and more to his disciples, to devote himself to their formation.</a:t>
            </a:r>
          </a:p>
        </p:txBody>
      </p:sp>
    </p:spTree>
    <p:extLst>
      <p:ext uri="{BB962C8B-B14F-4D97-AF65-F5344CB8AC3E}">
        <p14:creationId xmlns:p14="http://schemas.microsoft.com/office/powerpoint/2010/main" val="134876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Church…..</a:t>
            </a:r>
          </a:p>
        </p:txBody>
      </p:sp>
      <p:sp>
        <p:nvSpPr>
          <p:cNvPr id="3" name="Content Placeholder 2"/>
          <p:cNvSpPr>
            <a:spLocks noGrp="1"/>
          </p:cNvSpPr>
          <p:nvPr>
            <p:ph idx="1"/>
          </p:nvPr>
        </p:nvSpPr>
        <p:spPr/>
        <p:txBody>
          <a:bodyPr/>
          <a:lstStyle/>
          <a:p>
            <a:r>
              <a:rPr lang="en-US" dirty="0"/>
              <a:t>In Book Four, the breach between Jesus and Israel widens as Jesus extends his itinerant ministry around Galilee.  On the one hand, Jesus transfers the “magisterium,” the legitimate authority to teach, from the Jewish leaders to Peter and the disciples.  </a:t>
            </a:r>
          </a:p>
          <a:p>
            <a:r>
              <a:rPr lang="en-US" dirty="0"/>
              <a:t>On the other hand, against the background of increasing hostility, Jesus begins the formal prophecies of his passion, death and resurrection.  Book four is a period of gestation for the Church.</a:t>
            </a:r>
          </a:p>
        </p:txBody>
      </p:sp>
    </p:spTree>
    <p:extLst>
      <p:ext uri="{BB962C8B-B14F-4D97-AF65-F5344CB8AC3E}">
        <p14:creationId xmlns:p14="http://schemas.microsoft.com/office/powerpoint/2010/main" val="114554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about clean and unclean….</a:t>
            </a:r>
          </a:p>
        </p:txBody>
      </p:sp>
      <p:sp>
        <p:nvSpPr>
          <p:cNvPr id="3" name="Content Placeholder 2"/>
          <p:cNvSpPr>
            <a:spLocks noGrp="1"/>
          </p:cNvSpPr>
          <p:nvPr>
            <p:ph idx="1"/>
          </p:nvPr>
        </p:nvSpPr>
        <p:spPr/>
        <p:txBody>
          <a:bodyPr/>
          <a:lstStyle/>
          <a:p>
            <a:r>
              <a:rPr lang="en-US" dirty="0"/>
              <a:t>Mt broadens the condemnation of the Pharisees to their teachings on defilement in general, and even includes a rejection of the food laws of the Pentateuch.</a:t>
            </a:r>
          </a:p>
          <a:p>
            <a:r>
              <a:rPr lang="en-US" dirty="0"/>
              <a:t>The Pharisees have annulled God’s word (v.6), now Jesus annuls part of the Pentateuch.  The disciples, knowing how Jesus new rule strikes at the very heart of not only </a:t>
            </a:r>
            <a:r>
              <a:rPr lang="en-US" dirty="0" err="1"/>
              <a:t>Pharisaism</a:t>
            </a:r>
            <a:r>
              <a:rPr lang="en-US" dirty="0"/>
              <a:t>, but also Judaism, and knowing what the enmity of the Pharisees might bring, try to caution Jesus.  They reflect all too well the hesitations of the early church in putting Jesus’ radicalism into practice.</a:t>
            </a:r>
          </a:p>
        </p:txBody>
      </p:sp>
    </p:spTree>
    <p:extLst>
      <p:ext uri="{BB962C8B-B14F-4D97-AF65-F5344CB8AC3E}">
        <p14:creationId xmlns:p14="http://schemas.microsoft.com/office/powerpoint/2010/main" val="3627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TRUTH</a:t>
            </a:r>
          </a:p>
        </p:txBody>
      </p:sp>
      <p:sp>
        <p:nvSpPr>
          <p:cNvPr id="3" name="Content Placeholder 2"/>
          <p:cNvSpPr>
            <a:spLocks noGrp="1"/>
          </p:cNvSpPr>
          <p:nvPr>
            <p:ph idx="1"/>
          </p:nvPr>
        </p:nvSpPr>
        <p:spPr/>
        <p:txBody>
          <a:bodyPr>
            <a:normAutofit/>
          </a:bodyPr>
          <a:lstStyle/>
          <a:p>
            <a:r>
              <a:rPr lang="en-US" sz="4000" dirty="0"/>
              <a:t>The gospel of Jesus frees man from ritual laws, only to bind man more rigorously to his basic moral obligations towards God and neighbor.</a:t>
            </a:r>
          </a:p>
        </p:txBody>
      </p:sp>
    </p:spTree>
    <p:extLst>
      <p:ext uri="{BB962C8B-B14F-4D97-AF65-F5344CB8AC3E}">
        <p14:creationId xmlns:p14="http://schemas.microsoft.com/office/powerpoint/2010/main" val="282172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Canaanite Woman….</a:t>
            </a:r>
          </a:p>
        </p:txBody>
      </p:sp>
      <p:sp>
        <p:nvSpPr>
          <p:cNvPr id="3" name="Content Placeholder 2"/>
          <p:cNvSpPr>
            <a:spLocks noGrp="1"/>
          </p:cNvSpPr>
          <p:nvPr>
            <p:ph idx="1"/>
          </p:nvPr>
        </p:nvSpPr>
        <p:spPr/>
        <p:txBody>
          <a:bodyPr>
            <a:normAutofit lnSpcReduction="10000"/>
          </a:bodyPr>
          <a:lstStyle/>
          <a:p>
            <a:r>
              <a:rPr lang="en-US" dirty="0"/>
              <a:t>Jesus has just torn down the wall of laws about clean and unclean which kept Jews and Gentiles apart.  Now he acts out his own teaching in one of his rare contacts with a Gentile. The story is very similar to that of the centurion.  The Gentile, using the title “Lord,” comes to Jesus pleading for a sick loved one; in response to great humility and faith expressed in prayer, Jesus heals the loved one from a distance.  </a:t>
            </a:r>
          </a:p>
          <a:p>
            <a:r>
              <a:rPr lang="en-US" dirty="0"/>
              <a:t>Both stories indicate that, while Jesus’ earthly  ministry was restricted in principle to Israel, the church’s mission after the death and resurrection will include Gentiles, who will have access to the Lord through faith and humility.</a:t>
            </a:r>
          </a:p>
        </p:txBody>
      </p:sp>
    </p:spTree>
    <p:extLst>
      <p:ext uri="{BB962C8B-B14F-4D97-AF65-F5344CB8AC3E}">
        <p14:creationId xmlns:p14="http://schemas.microsoft.com/office/powerpoint/2010/main" val="29885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Contradictory Revelation with Peter…</a:t>
            </a:r>
          </a:p>
        </p:txBody>
      </p:sp>
      <p:sp>
        <p:nvSpPr>
          <p:cNvPr id="3" name="Content Placeholder 2"/>
          <p:cNvSpPr>
            <a:spLocks noGrp="1"/>
          </p:cNvSpPr>
          <p:nvPr>
            <p:ph idx="1"/>
          </p:nvPr>
        </p:nvSpPr>
        <p:spPr/>
        <p:txBody>
          <a:bodyPr/>
          <a:lstStyle/>
          <a:p>
            <a:r>
              <a:rPr lang="en-US" dirty="0"/>
              <a:t>16:21-23   Peter, who has gladly received and voiced the joyful revelation of the transcendent Son and Messiah, cannot accept this apparently contradictory revelation; the other side of the apocalyptic secret remains hidden from him.</a:t>
            </a:r>
          </a:p>
          <a:p>
            <a:r>
              <a:rPr lang="en-US" dirty="0"/>
              <a:t>In the third temptation, Satan had tried to deflect Jesus from the way of the cross by a promise of easy glory; now Peter renews the temptation and so takes over Satan’s role.  With black humor Mt adds that this Rock of the church has just become for Jesus a stumbling-stone.</a:t>
            </a:r>
          </a:p>
        </p:txBody>
      </p:sp>
    </p:spTree>
    <p:extLst>
      <p:ext uri="{BB962C8B-B14F-4D97-AF65-F5344CB8AC3E}">
        <p14:creationId xmlns:p14="http://schemas.microsoft.com/office/powerpoint/2010/main" val="217739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487E-319E-43F3-91DE-7514AAFE0B4C}"/>
              </a:ext>
            </a:extLst>
          </p:cNvPr>
          <p:cNvSpPr>
            <a:spLocks noGrp="1"/>
          </p:cNvSpPr>
          <p:nvPr>
            <p:ph type="title"/>
          </p:nvPr>
        </p:nvSpPr>
        <p:spPr/>
        <p:txBody>
          <a:bodyPr/>
          <a:lstStyle/>
          <a:p>
            <a:r>
              <a:rPr lang="en-US" dirty="0"/>
              <a:t>5 Themes</a:t>
            </a:r>
          </a:p>
        </p:txBody>
      </p:sp>
      <p:sp>
        <p:nvSpPr>
          <p:cNvPr id="3" name="Content Placeholder 2">
            <a:extLst>
              <a:ext uri="{FF2B5EF4-FFF2-40B4-BE49-F238E27FC236}">
                <a16:creationId xmlns:a16="http://schemas.microsoft.com/office/drawing/2014/main" id="{111849A6-D69A-4103-BCFC-6881788262AF}"/>
              </a:ext>
            </a:extLst>
          </p:cNvPr>
          <p:cNvSpPr>
            <a:spLocks noGrp="1"/>
          </p:cNvSpPr>
          <p:nvPr>
            <p:ph idx="1"/>
          </p:nvPr>
        </p:nvSpPr>
        <p:spPr/>
        <p:txBody>
          <a:bodyPr>
            <a:normAutofit/>
          </a:bodyPr>
          <a:lstStyle/>
          <a:p>
            <a:r>
              <a:rPr lang="en-US" sz="3200" dirty="0"/>
              <a:t>1. </a:t>
            </a:r>
            <a:r>
              <a:rPr lang="en-US" sz="3200" b="1" dirty="0"/>
              <a:t>Jesus Himself </a:t>
            </a:r>
            <a:r>
              <a:rPr lang="en-US" sz="3200" dirty="0"/>
              <a:t>– Jesus as the Son of God, Jesus as the Son of David, Jesus as our King and Savior, Jesus as God with us.  Most frequent is Son of David.  Royal motif.</a:t>
            </a:r>
          </a:p>
        </p:txBody>
      </p:sp>
    </p:spTree>
    <p:extLst>
      <p:ext uri="{BB962C8B-B14F-4D97-AF65-F5344CB8AC3E}">
        <p14:creationId xmlns:p14="http://schemas.microsoft.com/office/powerpoint/2010/main" val="145055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fontScale="92500"/>
          </a:bodyPr>
          <a:lstStyle/>
          <a:p>
            <a:r>
              <a:rPr lang="en-US" sz="3600" dirty="0"/>
              <a:t>Peter represents the tension-filled, paradoxical existence of every Christian caught between faith and doubt, on the way of the cross with a promise of glory.  In this too, Peter is the spokesman for all the disciples.  Peter and the whole church stand subject to both election and danger, grace and judgment.</a:t>
            </a:r>
          </a:p>
        </p:txBody>
      </p:sp>
    </p:spTree>
    <p:extLst>
      <p:ext uri="{BB962C8B-B14F-4D97-AF65-F5344CB8AC3E}">
        <p14:creationId xmlns:p14="http://schemas.microsoft.com/office/powerpoint/2010/main" val="238321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60FC-0AB7-42DA-9772-4F0652A90359}"/>
              </a:ext>
            </a:extLst>
          </p:cNvPr>
          <p:cNvSpPr>
            <a:spLocks noGrp="1"/>
          </p:cNvSpPr>
          <p:nvPr>
            <p:ph type="title"/>
          </p:nvPr>
        </p:nvSpPr>
        <p:spPr/>
        <p:txBody>
          <a:bodyPr/>
          <a:lstStyle/>
          <a:p>
            <a:r>
              <a:rPr lang="en-US" dirty="0"/>
              <a:t>Peter, the Rock</a:t>
            </a:r>
          </a:p>
        </p:txBody>
      </p:sp>
      <p:sp>
        <p:nvSpPr>
          <p:cNvPr id="3" name="Content Placeholder 2">
            <a:extLst>
              <a:ext uri="{FF2B5EF4-FFF2-40B4-BE49-F238E27FC236}">
                <a16:creationId xmlns:a16="http://schemas.microsoft.com/office/drawing/2014/main" id="{0C5CE057-597F-497E-ADB2-4CFDB1159773}"/>
              </a:ext>
            </a:extLst>
          </p:cNvPr>
          <p:cNvSpPr>
            <a:spLocks noGrp="1"/>
          </p:cNvSpPr>
          <p:nvPr>
            <p:ph idx="1"/>
          </p:nvPr>
        </p:nvSpPr>
        <p:spPr/>
        <p:txBody>
          <a:bodyPr/>
          <a:lstStyle/>
          <a:p>
            <a:r>
              <a:rPr lang="en-US" dirty="0"/>
              <a:t>THE ROCK --- Son of Abraham, Son of David…..Isaac, Solomon</a:t>
            </a:r>
          </a:p>
          <a:p>
            <a:r>
              <a:rPr lang="en-US" dirty="0"/>
              <a:t>On this Rock I will build my church……</a:t>
            </a:r>
            <a:r>
              <a:rPr lang="en-US" dirty="0">
                <a:solidFill>
                  <a:srgbClr val="FF0000"/>
                </a:solidFill>
              </a:rPr>
              <a:t>I</a:t>
            </a:r>
            <a:r>
              <a:rPr lang="en-US" dirty="0"/>
              <a:t> will build </a:t>
            </a:r>
            <a:r>
              <a:rPr lang="en-US" dirty="0">
                <a:solidFill>
                  <a:srgbClr val="FF0000"/>
                </a:solidFill>
              </a:rPr>
              <a:t>MY </a:t>
            </a:r>
            <a:r>
              <a:rPr lang="en-US" dirty="0"/>
              <a:t>church.  He is the builder we are the tools.</a:t>
            </a:r>
          </a:p>
          <a:p>
            <a:r>
              <a:rPr lang="en-US" dirty="0"/>
              <a:t>The power of death shall not stand against it.</a:t>
            </a:r>
          </a:p>
          <a:p>
            <a:r>
              <a:rPr lang="en-US" dirty="0"/>
              <a:t>The power of the keys is infallible.  The power to rule, to administer sacraments, forgive sins.</a:t>
            </a:r>
          </a:p>
          <a:p>
            <a:r>
              <a:rPr lang="en-US" dirty="0"/>
              <a:t>Cover the pit that went down to the netherworld.</a:t>
            </a:r>
          </a:p>
        </p:txBody>
      </p:sp>
    </p:spTree>
    <p:extLst>
      <p:ext uri="{BB962C8B-B14F-4D97-AF65-F5344CB8AC3E}">
        <p14:creationId xmlns:p14="http://schemas.microsoft.com/office/powerpoint/2010/main" val="38221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Transfiguration….</a:t>
            </a:r>
          </a:p>
        </p:txBody>
      </p:sp>
      <p:sp>
        <p:nvSpPr>
          <p:cNvPr id="3" name="Content Placeholder 2"/>
          <p:cNvSpPr>
            <a:spLocks noGrp="1"/>
          </p:cNvSpPr>
          <p:nvPr>
            <p:ph idx="1"/>
          </p:nvPr>
        </p:nvSpPr>
        <p:spPr/>
        <p:txBody>
          <a:bodyPr/>
          <a:lstStyle/>
          <a:p>
            <a:r>
              <a:rPr lang="en-US" dirty="0"/>
              <a:t>Six days intervene between Peter’s confession and the Transfiguration.</a:t>
            </a:r>
          </a:p>
          <a:p>
            <a:r>
              <a:rPr lang="en-US" dirty="0"/>
              <a:t>It is pointless to try to locate the mountain.  The mountain is a favorite </a:t>
            </a:r>
            <a:r>
              <a:rPr lang="en-US" dirty="0" err="1"/>
              <a:t>Matthean</a:t>
            </a:r>
            <a:r>
              <a:rPr lang="en-US" dirty="0"/>
              <a:t> symbol for revelation.</a:t>
            </a:r>
          </a:p>
          <a:p>
            <a:r>
              <a:rPr lang="en-US" dirty="0"/>
              <a:t>Both Moses and Elijah were believed to have been taken up to heaven; and one or both were expected to return in the last days.  Those days, the time of fulfillment have arrived.</a:t>
            </a:r>
          </a:p>
          <a:p>
            <a:r>
              <a:rPr lang="en-US" dirty="0"/>
              <a:t>To the disciples it is obvious that the last days are breaking in.</a:t>
            </a:r>
          </a:p>
          <a:p>
            <a:endParaRPr lang="en-US" dirty="0"/>
          </a:p>
        </p:txBody>
      </p:sp>
    </p:spTree>
    <p:extLst>
      <p:ext uri="{BB962C8B-B14F-4D97-AF65-F5344CB8AC3E}">
        <p14:creationId xmlns:p14="http://schemas.microsoft.com/office/powerpoint/2010/main" val="201950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temple tax question….</a:t>
            </a:r>
          </a:p>
        </p:txBody>
      </p:sp>
      <p:sp>
        <p:nvSpPr>
          <p:cNvPr id="3" name="Content Placeholder 2"/>
          <p:cNvSpPr>
            <a:spLocks noGrp="1"/>
          </p:cNvSpPr>
          <p:nvPr>
            <p:ph idx="1"/>
          </p:nvPr>
        </p:nvSpPr>
        <p:spPr/>
        <p:txBody>
          <a:bodyPr/>
          <a:lstStyle/>
          <a:p>
            <a:r>
              <a:rPr lang="en-US" dirty="0"/>
              <a:t>Since even the enemies of Jesus considered him a “teacher,” the collectors ask whether Jesus will pay the tax; the form of their question indicates that they expect that he will.  </a:t>
            </a:r>
          </a:p>
          <a:p>
            <a:r>
              <a:rPr lang="en-US" dirty="0"/>
              <a:t>In keeping with the ecclesiastical theme of Book Four, they instinctively ask Peter for his Master’s decision.</a:t>
            </a:r>
          </a:p>
        </p:txBody>
      </p:sp>
    </p:spTree>
    <p:extLst>
      <p:ext uri="{BB962C8B-B14F-4D97-AF65-F5344CB8AC3E}">
        <p14:creationId xmlns:p14="http://schemas.microsoft.com/office/powerpoint/2010/main" val="398314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8643-C957-4CD6-A729-49C433CED771}"/>
              </a:ext>
            </a:extLst>
          </p:cNvPr>
          <p:cNvSpPr>
            <a:spLocks noGrp="1"/>
          </p:cNvSpPr>
          <p:nvPr>
            <p:ph type="title"/>
          </p:nvPr>
        </p:nvSpPr>
        <p:spPr/>
        <p:txBody>
          <a:bodyPr/>
          <a:lstStyle/>
          <a:p>
            <a:r>
              <a:rPr lang="en-US" dirty="0"/>
              <a:t>The Multiplication of the Loaves</a:t>
            </a:r>
          </a:p>
        </p:txBody>
      </p:sp>
      <p:sp>
        <p:nvSpPr>
          <p:cNvPr id="3" name="Content Placeholder 2">
            <a:extLst>
              <a:ext uri="{FF2B5EF4-FFF2-40B4-BE49-F238E27FC236}">
                <a16:creationId xmlns:a16="http://schemas.microsoft.com/office/drawing/2014/main" id="{E1D3B699-19DF-4CAA-B97F-8DA520264CAB}"/>
              </a:ext>
            </a:extLst>
          </p:cNvPr>
          <p:cNvSpPr>
            <a:spLocks noGrp="1"/>
          </p:cNvSpPr>
          <p:nvPr>
            <p:ph idx="1"/>
          </p:nvPr>
        </p:nvSpPr>
        <p:spPr/>
        <p:txBody>
          <a:bodyPr>
            <a:normAutofit/>
          </a:bodyPr>
          <a:lstStyle/>
          <a:p>
            <a:r>
              <a:rPr lang="en-US" sz="2800" dirty="0"/>
              <a:t>The feeding of the 5000 is in Judea and there are 12 baskets left over.  14:13-21.</a:t>
            </a:r>
          </a:p>
          <a:p>
            <a:r>
              <a:rPr lang="en-US" sz="2800" dirty="0"/>
              <a:t>The feeding of the 4000 is in Gentile territory and there are 7 loaves and 7 baskets left over, the universal number.   15:29-39.</a:t>
            </a:r>
          </a:p>
        </p:txBody>
      </p:sp>
    </p:spTree>
    <p:extLst>
      <p:ext uri="{BB962C8B-B14F-4D97-AF65-F5344CB8AC3E}">
        <p14:creationId xmlns:p14="http://schemas.microsoft.com/office/powerpoint/2010/main" val="117558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Cleansing of the Temple…</a:t>
            </a:r>
          </a:p>
        </p:txBody>
      </p:sp>
      <p:sp>
        <p:nvSpPr>
          <p:cNvPr id="3" name="Content Placeholder 2"/>
          <p:cNvSpPr>
            <a:spLocks noGrp="1"/>
          </p:cNvSpPr>
          <p:nvPr>
            <p:ph idx="1"/>
          </p:nvPr>
        </p:nvSpPr>
        <p:spPr/>
        <p:txBody>
          <a:bodyPr/>
          <a:lstStyle/>
          <a:p>
            <a:r>
              <a:rPr lang="en-US" dirty="0"/>
              <a:t>Mt rearranges the </a:t>
            </a:r>
            <a:r>
              <a:rPr lang="en-US" dirty="0" err="1"/>
              <a:t>Markan</a:t>
            </a:r>
            <a:r>
              <a:rPr lang="en-US" dirty="0"/>
              <a:t> order by putting the cleansing of the temple on the same day as the triumphal entry, while the story of the cursing of the fig tree is unified and paced on the next day.  </a:t>
            </a:r>
          </a:p>
          <a:p>
            <a:r>
              <a:rPr lang="en-US" dirty="0"/>
              <a:t>“Cleansing” is perhaps not the best description of Mt’s conception; he sees Jesus’ action as one of “over-turning” the old order, a judgment on the temple which prefigures its destruction.</a:t>
            </a:r>
          </a:p>
        </p:txBody>
      </p:sp>
    </p:spTree>
    <p:extLst>
      <p:ext uri="{BB962C8B-B14F-4D97-AF65-F5344CB8AC3E}">
        <p14:creationId xmlns:p14="http://schemas.microsoft.com/office/powerpoint/2010/main" val="349472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dirty="0"/>
              <a:t>The “chief priests and scribes” have not spoken in the gospel since 2:4-6, when they indirectly aided Herod in his attempt to kill Jesus.</a:t>
            </a:r>
          </a:p>
          <a:p>
            <a:r>
              <a:rPr lang="en-US" dirty="0"/>
              <a:t>Their reappearance here, in opposition to Jesus’ claim on the temple, is an ominous sign that the passion story in the infancy narrative is about to become the full-blown passion narrative prophesied by Jesus.</a:t>
            </a:r>
          </a:p>
          <a:p>
            <a:r>
              <a:rPr lang="en-US" dirty="0"/>
              <a:t>The priests and scribes in 2:4-6 knew how to quote Scripture to point out the infant Messiah but now they are blind to Scripture’s mature fulfillment in Jesus.</a:t>
            </a:r>
          </a:p>
        </p:txBody>
      </p:sp>
    </p:spTree>
    <p:extLst>
      <p:ext uri="{BB962C8B-B14F-4D97-AF65-F5344CB8AC3E}">
        <p14:creationId xmlns:p14="http://schemas.microsoft.com/office/powerpoint/2010/main" val="382885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Cursing and Withering of the Fig Tree…</a:t>
            </a:r>
          </a:p>
        </p:txBody>
      </p:sp>
      <p:sp>
        <p:nvSpPr>
          <p:cNvPr id="3" name="Content Placeholder 2"/>
          <p:cNvSpPr>
            <a:spLocks noGrp="1"/>
          </p:cNvSpPr>
          <p:nvPr>
            <p:ph idx="1"/>
          </p:nvPr>
        </p:nvSpPr>
        <p:spPr/>
        <p:txBody>
          <a:bodyPr/>
          <a:lstStyle/>
          <a:p>
            <a:r>
              <a:rPr lang="en-US" dirty="0"/>
              <a:t>Mt places the cursing and the withering of the fig tree on the same day, united what Mk divides of two days.  Mt thus heightens the miracle by making it instantaneous while the words of Jesus in Mk have the form of a wish, they are more like a command in Mt.  </a:t>
            </a:r>
          </a:p>
          <a:p>
            <a:r>
              <a:rPr lang="en-US" dirty="0"/>
              <a:t>The miracle, which at first seems spiteful and destructive, is a prophetic parable-in-action, such as Isaiah performed.</a:t>
            </a:r>
          </a:p>
        </p:txBody>
      </p:sp>
    </p:spTree>
    <p:extLst>
      <p:ext uri="{BB962C8B-B14F-4D97-AF65-F5344CB8AC3E}">
        <p14:creationId xmlns:p14="http://schemas.microsoft.com/office/powerpoint/2010/main" val="216817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dispute over Jesus’ authority…..21:23-27</a:t>
            </a:r>
          </a:p>
        </p:txBody>
      </p:sp>
      <p:sp>
        <p:nvSpPr>
          <p:cNvPr id="3" name="Content Placeholder 2"/>
          <p:cNvSpPr>
            <a:spLocks noGrp="1"/>
          </p:cNvSpPr>
          <p:nvPr>
            <p:ph idx="1"/>
          </p:nvPr>
        </p:nvSpPr>
        <p:spPr/>
        <p:txBody>
          <a:bodyPr>
            <a:normAutofit/>
          </a:bodyPr>
          <a:lstStyle/>
          <a:p>
            <a:r>
              <a:rPr lang="en-US" sz="3200" dirty="0"/>
              <a:t>The adversaries of Jesus are now called “the chief priests and the elders of the people.”  Their presence sounds an ominous chord.  Their struggle with Jesus over the question of genuine religious authority will bring Jesus to the cross.</a:t>
            </a:r>
          </a:p>
        </p:txBody>
      </p:sp>
    </p:spTree>
    <p:extLst>
      <p:ext uri="{BB962C8B-B14F-4D97-AF65-F5344CB8AC3E}">
        <p14:creationId xmlns:p14="http://schemas.microsoft.com/office/powerpoint/2010/main" val="337583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Evil Tenants….</a:t>
            </a:r>
          </a:p>
        </p:txBody>
      </p:sp>
      <p:sp>
        <p:nvSpPr>
          <p:cNvPr id="3" name="Content Placeholder 2"/>
          <p:cNvSpPr>
            <a:spLocks noGrp="1"/>
          </p:cNvSpPr>
          <p:nvPr>
            <p:ph idx="1"/>
          </p:nvPr>
        </p:nvSpPr>
        <p:spPr/>
        <p:txBody>
          <a:bodyPr>
            <a:normAutofit fontScale="92500"/>
          </a:bodyPr>
          <a:lstStyle/>
          <a:p>
            <a:r>
              <a:rPr lang="en-US" dirty="0"/>
              <a:t>The vineyard no longer symbolizes Israel or Jerusalem, but the kingdom of God, already present and given to Israel in the OT, but now transferred to the new people made up of both Jews and Gentiles, the church.  </a:t>
            </a:r>
          </a:p>
          <a:p>
            <a:r>
              <a:rPr lang="en-US" dirty="0"/>
              <a:t>Consequently, what was in Mk a parable aimed solely at the Jewish leaders really becomes in Mt a parable about salvation history, a parable of judgment on the whole of Israel. </a:t>
            </a:r>
          </a:p>
          <a:p>
            <a:r>
              <a:rPr lang="en-US" dirty="0"/>
              <a:t>Thus in Mt, the kingdom of God is a process-reality.  Present even in the OT, it is transferred to the church; but it will come in full glory only at the end of the age.</a:t>
            </a:r>
          </a:p>
        </p:txBody>
      </p:sp>
    </p:spTree>
    <p:extLst>
      <p:ext uri="{BB962C8B-B14F-4D97-AF65-F5344CB8AC3E}">
        <p14:creationId xmlns:p14="http://schemas.microsoft.com/office/powerpoint/2010/main" val="181329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CC94-CD11-491F-8FF1-682DC5DBB1FD}"/>
              </a:ext>
            </a:extLst>
          </p:cNvPr>
          <p:cNvSpPr>
            <a:spLocks noGrp="1"/>
          </p:cNvSpPr>
          <p:nvPr>
            <p:ph type="title"/>
          </p:nvPr>
        </p:nvSpPr>
        <p:spPr>
          <a:xfrm>
            <a:off x="1295065" y="982133"/>
            <a:ext cx="9598696" cy="8466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572E305-3026-4C48-9DD2-42101D8371A4}"/>
              </a:ext>
            </a:extLst>
          </p:cNvPr>
          <p:cNvSpPr>
            <a:spLocks noGrp="1"/>
          </p:cNvSpPr>
          <p:nvPr>
            <p:ph idx="1"/>
          </p:nvPr>
        </p:nvSpPr>
        <p:spPr>
          <a:xfrm>
            <a:off x="1295064" y="685800"/>
            <a:ext cx="9598696" cy="5562600"/>
          </a:xfrm>
        </p:spPr>
        <p:txBody>
          <a:bodyPr>
            <a:normAutofit lnSpcReduction="10000"/>
          </a:bodyPr>
          <a:lstStyle/>
          <a:p>
            <a:r>
              <a:rPr lang="en-US" sz="2600" dirty="0"/>
              <a:t>2. </a:t>
            </a:r>
            <a:r>
              <a:rPr lang="en-US" sz="2600" b="1" dirty="0"/>
              <a:t>God fulfilling his Covenant </a:t>
            </a:r>
            <a:r>
              <a:rPr lang="en-US" sz="2600" dirty="0"/>
              <a:t>– very concrete and experiential.</a:t>
            </a:r>
          </a:p>
          <a:p>
            <a:r>
              <a:rPr lang="en-US" sz="2600" dirty="0"/>
              <a:t>Abrahamic covenant.</a:t>
            </a:r>
          </a:p>
          <a:p>
            <a:r>
              <a:rPr lang="en-US" sz="2600" dirty="0"/>
              <a:t>Mosaic covenant.  Jesus is the new Moses, gives the new law of the new covenant and the New Passover as well.  Echoes Moses’ birth. Hebrew male children suffer.  Both are saved by a family member whose name is Joseph.  Joseph is the son of Jacob.  Dreams….bread….themes that take you back.  Temptation like Israel did. Sermon on the Mount.   Promise and fulfillment….12 princes and 12 apostles.      Climax is the New Passover and the New Exodus.</a:t>
            </a:r>
          </a:p>
          <a:p>
            <a:r>
              <a:rPr lang="en-US" sz="2600" dirty="0"/>
              <a:t>Davidic covenant:   Ultimate, the centerpiece.  The Kingdom….55 times.  Threshold of the New Testament.  Sacred family bond that will include all of the nations.  The grace of divine adoption that came through his anointing….</a:t>
            </a:r>
          </a:p>
          <a:p>
            <a:endParaRPr lang="en-US" dirty="0"/>
          </a:p>
        </p:txBody>
      </p:sp>
    </p:spTree>
    <p:extLst>
      <p:ext uri="{BB962C8B-B14F-4D97-AF65-F5344CB8AC3E}">
        <p14:creationId xmlns:p14="http://schemas.microsoft.com/office/powerpoint/2010/main" val="277706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David’s Son and David’s Lord  22:41-46</a:t>
            </a:r>
          </a:p>
        </p:txBody>
      </p:sp>
      <p:sp>
        <p:nvSpPr>
          <p:cNvPr id="3" name="Content Placeholder 2"/>
          <p:cNvSpPr>
            <a:spLocks noGrp="1"/>
          </p:cNvSpPr>
          <p:nvPr>
            <p:ph idx="1"/>
          </p:nvPr>
        </p:nvSpPr>
        <p:spPr/>
        <p:txBody>
          <a:bodyPr/>
          <a:lstStyle/>
          <a:p>
            <a:r>
              <a:rPr lang="en-US" dirty="0"/>
              <a:t>In the context of the dispute stories, Jesus demonstrates for the last time the legitimacy and superiority of his teaching authority vis-à-vis the Jewish magisterium.</a:t>
            </a:r>
          </a:p>
          <a:p>
            <a:r>
              <a:rPr lang="en-US" dirty="0"/>
              <a:t>They have proposed several questions to him and he has always produced a striking answer.  He asks one question of them and they are reduced to silence.</a:t>
            </a:r>
          </a:p>
          <a:p>
            <a:r>
              <a:rPr lang="en-US" dirty="0"/>
              <a:t>They claim to be the authentic interpreters of Scripture, especially messianic texts; and they cannot explain this key text.</a:t>
            </a:r>
          </a:p>
        </p:txBody>
      </p:sp>
    </p:spTree>
    <p:extLst>
      <p:ext uri="{BB962C8B-B14F-4D97-AF65-F5344CB8AC3E}">
        <p14:creationId xmlns:p14="http://schemas.microsoft.com/office/powerpoint/2010/main" val="125385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Seven Woes against the Scribes and Pharisees…   23:13-36</a:t>
            </a:r>
          </a:p>
        </p:txBody>
      </p:sp>
      <p:sp>
        <p:nvSpPr>
          <p:cNvPr id="3" name="Content Placeholder 2"/>
          <p:cNvSpPr>
            <a:spLocks noGrp="1"/>
          </p:cNvSpPr>
          <p:nvPr>
            <p:ph idx="1"/>
          </p:nvPr>
        </p:nvSpPr>
        <p:spPr/>
        <p:txBody>
          <a:bodyPr/>
          <a:lstStyle/>
          <a:p>
            <a:r>
              <a:rPr lang="en-US" dirty="0"/>
              <a:t>With his love of numerical patterns, Mt composes a series of seven woes, </a:t>
            </a:r>
          </a:p>
          <a:p>
            <a:r>
              <a:rPr lang="en-US" dirty="0"/>
              <a:t>A façade without reality is the constant temptation of “religious” man, and Mt is all the more severe with this vice because he sees it endangering the church as well as Judaism.  The subsequent history of the church shows that he was not an alarmist.</a:t>
            </a:r>
          </a:p>
        </p:txBody>
      </p:sp>
    </p:spTree>
    <p:extLst>
      <p:ext uri="{BB962C8B-B14F-4D97-AF65-F5344CB8AC3E}">
        <p14:creationId xmlns:p14="http://schemas.microsoft.com/office/powerpoint/2010/main" val="254137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and Goats…..</a:t>
            </a:r>
          </a:p>
        </p:txBody>
      </p:sp>
      <p:sp>
        <p:nvSpPr>
          <p:cNvPr id="3" name="Content Placeholder 2"/>
          <p:cNvSpPr>
            <a:spLocks noGrp="1"/>
          </p:cNvSpPr>
          <p:nvPr>
            <p:ph idx="1"/>
          </p:nvPr>
        </p:nvSpPr>
        <p:spPr/>
        <p:txBody>
          <a:bodyPr>
            <a:normAutofit/>
          </a:bodyPr>
          <a:lstStyle/>
          <a:p>
            <a:r>
              <a:rPr lang="en-US" sz="3200" dirty="0"/>
              <a:t>While sheep and goats would graze together during the day, they would be separated at night or when a change of pasture was necessary.  Being more valuable animals the sheep naturally symbolize the good placed on the right hand, the side of favor.  The goats are place on the left, a sign of disfavor.</a:t>
            </a:r>
          </a:p>
        </p:txBody>
      </p:sp>
    </p:spTree>
    <p:extLst>
      <p:ext uri="{BB962C8B-B14F-4D97-AF65-F5344CB8AC3E}">
        <p14:creationId xmlns:p14="http://schemas.microsoft.com/office/powerpoint/2010/main" val="265931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Judgment…</a:t>
            </a:r>
          </a:p>
        </p:txBody>
      </p:sp>
      <p:sp>
        <p:nvSpPr>
          <p:cNvPr id="3" name="Content Placeholder 2"/>
          <p:cNvSpPr>
            <a:spLocks noGrp="1"/>
          </p:cNvSpPr>
          <p:nvPr>
            <p:ph idx="1"/>
          </p:nvPr>
        </p:nvSpPr>
        <p:spPr/>
        <p:txBody>
          <a:bodyPr>
            <a:normAutofit/>
          </a:bodyPr>
          <a:lstStyle/>
          <a:p>
            <a:r>
              <a:rPr lang="en-US" sz="3200" dirty="0"/>
              <a:t>The condemned do not deny their neglect of the suffering; they do, however, object that they never saw Jesus in need.  But that is just the point, and the reason for their condemnation.</a:t>
            </a:r>
          </a:p>
        </p:txBody>
      </p:sp>
      <p:sp>
        <p:nvSpPr>
          <p:cNvPr id="4" name="Rectangle 3"/>
          <p:cNvSpPr/>
          <p:nvPr/>
        </p:nvSpPr>
        <p:spPr>
          <a:xfrm>
            <a:off x="3048000" y="3105835"/>
            <a:ext cx="6092825" cy="369332"/>
          </a:xfrm>
          <a:prstGeom prst="rect">
            <a:avLst/>
          </a:prstGeom>
        </p:spPr>
        <p:txBody>
          <a:bodyPr>
            <a:spAutoFit/>
          </a:bodyPr>
          <a:lstStyle/>
          <a:p>
            <a:endParaRPr lang="en-US" dirty="0"/>
          </a:p>
        </p:txBody>
      </p:sp>
    </p:spTree>
    <p:extLst>
      <p:ext uri="{BB962C8B-B14F-4D97-AF65-F5344CB8AC3E}">
        <p14:creationId xmlns:p14="http://schemas.microsoft.com/office/powerpoint/2010/main" val="82585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Wednesday to Thursday Night…</a:t>
            </a:r>
          </a:p>
        </p:txBody>
      </p:sp>
      <p:sp>
        <p:nvSpPr>
          <p:cNvPr id="3" name="Content Placeholder 2"/>
          <p:cNvSpPr>
            <a:spLocks noGrp="1"/>
          </p:cNvSpPr>
          <p:nvPr>
            <p:ph idx="1"/>
          </p:nvPr>
        </p:nvSpPr>
        <p:spPr/>
        <p:txBody>
          <a:bodyPr/>
          <a:lstStyle/>
          <a:p>
            <a:r>
              <a:rPr lang="en-US" dirty="0"/>
              <a:t>26:1   Out of Mk’s short notice about the time of the plot against Jesus, Mt creates a double scene which emphasizes Jesus’ knowledge and control of all that is to come upon him.  In Mt’s passion, Jesus is not only the central figure but also the central actor, the agent, who guides the events of the passion instead of just enduring them.</a:t>
            </a:r>
          </a:p>
          <a:p>
            <a:r>
              <a:rPr lang="en-US" dirty="0"/>
              <a:t>The tradition of an anointing occurs in all four gospels. </a:t>
            </a:r>
          </a:p>
        </p:txBody>
      </p:sp>
    </p:spTree>
    <p:extLst>
      <p:ext uri="{BB962C8B-B14F-4D97-AF65-F5344CB8AC3E}">
        <p14:creationId xmlns:p14="http://schemas.microsoft.com/office/powerpoint/2010/main" val="343917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Judas’ Betrayal…</a:t>
            </a:r>
          </a:p>
        </p:txBody>
      </p:sp>
      <p:sp>
        <p:nvSpPr>
          <p:cNvPr id="3" name="Content Placeholder 2"/>
          <p:cNvSpPr>
            <a:spLocks noGrp="1"/>
          </p:cNvSpPr>
          <p:nvPr>
            <p:ph idx="1"/>
          </p:nvPr>
        </p:nvSpPr>
        <p:spPr/>
        <p:txBody>
          <a:bodyPr/>
          <a:lstStyle/>
          <a:p>
            <a:r>
              <a:rPr lang="en-US" dirty="0"/>
              <a:t>Judas now becomes a tragic parallel-yet-contrast to Jesus, as both men move purposefully towards Jesus’ arrest.  Judas goes to the priests and asks for money.  Mt. thus introduces a motive for the betrayal which in lacking in Mk.</a:t>
            </a:r>
          </a:p>
          <a:p>
            <a:r>
              <a:rPr lang="en-US" dirty="0"/>
              <a:t>Manifesting his foreknowledge once again, Jesus reaffirms the necessity that he, the Son of Man go to his death, according to the prophecies of Scripture.  Yet, this inevitable fulfillment of prophecy does not absolve his betrayer of responsibility.  God’s saving action and man’s sinful action are intertwined in the passion.</a:t>
            </a:r>
          </a:p>
        </p:txBody>
      </p:sp>
    </p:spTree>
    <p:extLst>
      <p:ext uri="{BB962C8B-B14F-4D97-AF65-F5344CB8AC3E}">
        <p14:creationId xmlns:p14="http://schemas.microsoft.com/office/powerpoint/2010/main" val="121373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Consecration….</a:t>
            </a:r>
          </a:p>
        </p:txBody>
      </p:sp>
      <p:sp>
        <p:nvSpPr>
          <p:cNvPr id="3" name="Content Placeholder 2"/>
          <p:cNvSpPr>
            <a:spLocks noGrp="1"/>
          </p:cNvSpPr>
          <p:nvPr>
            <p:ph idx="1"/>
          </p:nvPr>
        </p:nvSpPr>
        <p:spPr/>
        <p:txBody>
          <a:bodyPr/>
          <a:lstStyle/>
          <a:p>
            <a:r>
              <a:rPr lang="en-US" dirty="0"/>
              <a:t>There are two major forms of the Eucharistic words of Jesus recorded in the NT:  The Pauline-</a:t>
            </a:r>
            <a:r>
              <a:rPr lang="en-US" dirty="0" err="1"/>
              <a:t>Lukan</a:t>
            </a:r>
            <a:r>
              <a:rPr lang="en-US" dirty="0"/>
              <a:t> and the </a:t>
            </a:r>
            <a:r>
              <a:rPr lang="en-US" dirty="0" err="1"/>
              <a:t>Markan-Matthean</a:t>
            </a:r>
            <a:r>
              <a:rPr lang="en-US" dirty="0"/>
              <a:t>.  Yet even Paul and Luke show influences from liturgical traditions which manifest themselves in explanatory statements and in attempts to balance the two “consecrations.”</a:t>
            </a:r>
          </a:p>
          <a:p>
            <a:r>
              <a:rPr lang="en-US" dirty="0"/>
              <a:t>This sacrificial blood is poured out “for the many”; “many” does not mean some as </a:t>
            </a:r>
            <a:r>
              <a:rPr lang="en-US" dirty="0" err="1"/>
              <a:t>oppossed</a:t>
            </a:r>
            <a:r>
              <a:rPr lang="en-US" dirty="0"/>
              <a:t> to all, but rather, according to Semitic usage, the mass of mankind as opposed to the one who is making the sacrifice.</a:t>
            </a:r>
          </a:p>
        </p:txBody>
      </p:sp>
    </p:spTree>
    <p:extLst>
      <p:ext uri="{BB962C8B-B14F-4D97-AF65-F5344CB8AC3E}">
        <p14:creationId xmlns:p14="http://schemas.microsoft.com/office/powerpoint/2010/main" val="71193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B54A-9001-428D-A19C-82D98C11E2F6}"/>
              </a:ext>
            </a:extLst>
          </p:cNvPr>
          <p:cNvSpPr>
            <a:spLocks noGrp="1"/>
          </p:cNvSpPr>
          <p:nvPr>
            <p:ph type="title"/>
          </p:nvPr>
        </p:nvSpPr>
        <p:spPr>
          <a:xfrm>
            <a:off x="1295065" y="982133"/>
            <a:ext cx="9598696" cy="694267"/>
          </a:xfrm>
        </p:spPr>
        <p:txBody>
          <a:bodyPr>
            <a:normAutofit fontScale="90000"/>
          </a:bodyPr>
          <a:lstStyle/>
          <a:p>
            <a:r>
              <a:rPr lang="en-US" dirty="0"/>
              <a:t>Gethsemane</a:t>
            </a:r>
          </a:p>
        </p:txBody>
      </p:sp>
      <p:sp>
        <p:nvSpPr>
          <p:cNvPr id="3" name="Content Placeholder 2">
            <a:extLst>
              <a:ext uri="{FF2B5EF4-FFF2-40B4-BE49-F238E27FC236}">
                <a16:creationId xmlns:a16="http://schemas.microsoft.com/office/drawing/2014/main" id="{837CDF5B-888E-4148-A900-EA3D836101F1}"/>
              </a:ext>
            </a:extLst>
          </p:cNvPr>
          <p:cNvSpPr>
            <a:spLocks noGrp="1"/>
          </p:cNvSpPr>
          <p:nvPr>
            <p:ph idx="1"/>
          </p:nvPr>
        </p:nvSpPr>
        <p:spPr>
          <a:xfrm>
            <a:off x="1295064" y="1828800"/>
            <a:ext cx="9598696" cy="4267200"/>
          </a:xfrm>
        </p:spPr>
        <p:txBody>
          <a:bodyPr>
            <a:normAutofit fontScale="85000" lnSpcReduction="20000"/>
          </a:bodyPr>
          <a:lstStyle/>
          <a:p>
            <a:r>
              <a:rPr lang="en-US" sz="4000" dirty="0"/>
              <a:t>Jesus had to accept with his human will what was ordained by the divine will</a:t>
            </a:r>
            <a:r>
              <a:rPr lang="en-US" dirty="0"/>
              <a:t>.</a:t>
            </a:r>
          </a:p>
          <a:p>
            <a:r>
              <a:rPr lang="en-US" dirty="0"/>
              <a:t>It’s not how much Jesus suffered that saves us, it’s how much he loved.</a:t>
            </a:r>
          </a:p>
          <a:p>
            <a:r>
              <a:rPr lang="en-US" dirty="0"/>
              <a:t>Suffering without love is what we humans find unbearable…..love without suffering is empty words.  Pope Benedict.</a:t>
            </a:r>
          </a:p>
          <a:p>
            <a:r>
              <a:rPr lang="en-US" dirty="0"/>
              <a:t>Love is proven by sacrifice, giving up something you value for someone you value even more.   The more valuable the offering the greater the sacrifice.</a:t>
            </a:r>
          </a:p>
          <a:p>
            <a:r>
              <a:rPr lang="en-US" dirty="0"/>
              <a:t>What Christ does is love, but what love does is suffer.</a:t>
            </a:r>
          </a:p>
          <a:p>
            <a:r>
              <a:rPr lang="en-US" dirty="0"/>
              <a:t>On Calvary He is the victim of divine love……I have the power to lay it down.</a:t>
            </a:r>
          </a:p>
          <a:p>
            <a:r>
              <a:rPr lang="en-US" dirty="0"/>
              <a:t>He is already doing in human nature what God always does…..give Himself in love.</a:t>
            </a:r>
          </a:p>
          <a:p>
            <a:r>
              <a:rPr lang="en-US" dirty="0"/>
              <a:t>Love transforms suffering into a sacrifice.</a:t>
            </a:r>
          </a:p>
        </p:txBody>
      </p:sp>
    </p:spTree>
    <p:extLst>
      <p:ext uri="{BB962C8B-B14F-4D97-AF65-F5344CB8AC3E}">
        <p14:creationId xmlns:p14="http://schemas.microsoft.com/office/powerpoint/2010/main" val="199339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Tid</a:t>
            </a:r>
            <a:r>
              <a:rPr lang="en-US" dirty="0"/>
              <a:t> Bit</a:t>
            </a:r>
          </a:p>
        </p:txBody>
      </p:sp>
      <p:sp>
        <p:nvSpPr>
          <p:cNvPr id="3" name="Content Placeholder 2"/>
          <p:cNvSpPr>
            <a:spLocks noGrp="1"/>
          </p:cNvSpPr>
          <p:nvPr>
            <p:ph idx="1"/>
          </p:nvPr>
        </p:nvSpPr>
        <p:spPr/>
        <p:txBody>
          <a:bodyPr/>
          <a:lstStyle/>
          <a:p>
            <a:r>
              <a:rPr lang="en-US" dirty="0"/>
              <a:t>A recently discovered inscription from Caesarea </a:t>
            </a:r>
            <a:r>
              <a:rPr lang="en-US" dirty="0" err="1"/>
              <a:t>Martima</a:t>
            </a:r>
            <a:r>
              <a:rPr lang="en-US" dirty="0"/>
              <a:t> shows that Pontius Pilate held the title of prefect, no procurator; he governed from A.D. 26 to 36.</a:t>
            </a:r>
          </a:p>
          <a:p>
            <a:r>
              <a:rPr lang="en-US" dirty="0"/>
              <a:t>Mt. alone among the evangelists speaks of the fate of the betrayer.</a:t>
            </a:r>
          </a:p>
          <a:p>
            <a:r>
              <a:rPr lang="en-US" dirty="0"/>
              <a:t>Judas confession would result in at least a new trial if justice were of interest to the leaders.  But it is not; they wanted to get Jesus, not justice.</a:t>
            </a:r>
          </a:p>
        </p:txBody>
      </p:sp>
    </p:spTree>
    <p:extLst>
      <p:ext uri="{BB962C8B-B14F-4D97-AF65-F5344CB8AC3E}">
        <p14:creationId xmlns:p14="http://schemas.microsoft.com/office/powerpoint/2010/main" val="187237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Scene before Pilate….</a:t>
            </a:r>
          </a:p>
        </p:txBody>
      </p:sp>
      <p:sp>
        <p:nvSpPr>
          <p:cNvPr id="3" name="Content Placeholder 2"/>
          <p:cNvSpPr>
            <a:spLocks noGrp="1"/>
          </p:cNvSpPr>
          <p:nvPr>
            <p:ph idx="1"/>
          </p:nvPr>
        </p:nvSpPr>
        <p:spPr/>
        <p:txBody>
          <a:bodyPr>
            <a:normAutofit fontScale="92500"/>
          </a:bodyPr>
          <a:lstStyle/>
          <a:p>
            <a:r>
              <a:rPr lang="en-US" dirty="0"/>
              <a:t>The scene before Pilate can be divided into three parts: 1) the interrogation; 2) Jesus and </a:t>
            </a:r>
            <a:r>
              <a:rPr lang="en-US" dirty="0" err="1"/>
              <a:t>Barrabbas</a:t>
            </a:r>
            <a:r>
              <a:rPr lang="en-US" dirty="0"/>
              <a:t>; 3) the condemnation.  Mt. follows Mk, but makes three important insertions: the dream of Pilate’s wife, Pilate’s washing of his hands, and the cry of “all the people.”  The whole scene emphasizes the innocence of Jesus and the guilt of his people.</a:t>
            </a:r>
          </a:p>
          <a:p>
            <a:r>
              <a:rPr lang="en-US" dirty="0"/>
              <a:t>Pilate tells the crowds that the crucifixion of Jesus is their business, not his.  At this point, Mt suddenly stops speaking of chief priests, elders, and crowds: “all the people,” i.e. the whole people of Israel, the covenant-people of God, take upon themselves and their children forever, the responsibility for Jesus’ death.</a:t>
            </a:r>
          </a:p>
        </p:txBody>
      </p:sp>
    </p:spTree>
    <p:extLst>
      <p:ext uri="{BB962C8B-B14F-4D97-AF65-F5344CB8AC3E}">
        <p14:creationId xmlns:p14="http://schemas.microsoft.com/office/powerpoint/2010/main" val="374397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95A9-654B-4665-B4D9-05A86E90383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F182BC7-80F7-41DF-8475-E6B14E0101F3}"/>
              </a:ext>
            </a:extLst>
          </p:cNvPr>
          <p:cNvSpPr>
            <a:spLocks noGrp="1"/>
          </p:cNvSpPr>
          <p:nvPr>
            <p:ph idx="1"/>
          </p:nvPr>
        </p:nvSpPr>
        <p:spPr>
          <a:xfrm>
            <a:off x="1295064" y="2560244"/>
            <a:ext cx="9598696" cy="3318936"/>
          </a:xfrm>
        </p:spPr>
        <p:txBody>
          <a:bodyPr>
            <a:normAutofit/>
          </a:bodyPr>
          <a:lstStyle/>
          <a:p>
            <a:r>
              <a:rPr lang="en-US" sz="3600" dirty="0"/>
              <a:t>3. </a:t>
            </a:r>
            <a:r>
              <a:rPr lang="en-US" sz="3600" b="1" dirty="0"/>
              <a:t>The Kingdom</a:t>
            </a:r>
          </a:p>
          <a:p>
            <a:r>
              <a:rPr lang="en-US" sz="3600" dirty="0"/>
              <a:t>4</a:t>
            </a:r>
            <a:r>
              <a:rPr lang="en-US" sz="3600" b="1" dirty="0"/>
              <a:t>. Mystery of the Church</a:t>
            </a:r>
          </a:p>
          <a:p>
            <a:r>
              <a:rPr lang="en-US" sz="3600" dirty="0"/>
              <a:t>5. </a:t>
            </a:r>
            <a:r>
              <a:rPr lang="en-US" sz="3600" b="1" dirty="0"/>
              <a:t>God with us – in all times and in all places, in Jesus, but in the Eucharist</a:t>
            </a:r>
            <a:r>
              <a:rPr lang="en-US" sz="3600" dirty="0"/>
              <a:t>.</a:t>
            </a:r>
          </a:p>
        </p:txBody>
      </p:sp>
    </p:spTree>
    <p:extLst>
      <p:ext uri="{BB962C8B-B14F-4D97-AF65-F5344CB8AC3E}">
        <p14:creationId xmlns:p14="http://schemas.microsoft.com/office/powerpoint/2010/main" val="7712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Instead of Mk’s unlikely “purple” cloak (the color worn by the emperor), Mt has the soldiers use a scarlet cloak, such as any soldier would have available.</a:t>
            </a:r>
          </a:p>
        </p:txBody>
      </p:sp>
    </p:spTree>
    <p:extLst>
      <p:ext uri="{BB962C8B-B14F-4D97-AF65-F5344CB8AC3E}">
        <p14:creationId xmlns:p14="http://schemas.microsoft.com/office/powerpoint/2010/main" val="400389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story about the soldiers going to Pilate…..</a:t>
            </a:r>
          </a:p>
        </p:txBody>
      </p:sp>
      <p:sp>
        <p:nvSpPr>
          <p:cNvPr id="3" name="Content Placeholder 2"/>
          <p:cNvSpPr>
            <a:spLocks noGrp="1"/>
          </p:cNvSpPr>
          <p:nvPr>
            <p:ph idx="1"/>
          </p:nvPr>
        </p:nvSpPr>
        <p:spPr/>
        <p:txBody>
          <a:bodyPr/>
          <a:lstStyle/>
          <a:p>
            <a:r>
              <a:rPr lang="en-US" dirty="0"/>
              <a:t>This story, unique to Mt. reflects the arguments over the resurrection which raged between Jews and Christians in the first century.</a:t>
            </a:r>
          </a:p>
        </p:txBody>
      </p:sp>
    </p:spTree>
    <p:extLst>
      <p:ext uri="{BB962C8B-B14F-4D97-AF65-F5344CB8AC3E}">
        <p14:creationId xmlns:p14="http://schemas.microsoft.com/office/powerpoint/2010/main" val="38399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Resurrection Appearances…….</a:t>
            </a:r>
          </a:p>
        </p:txBody>
      </p:sp>
      <p:sp>
        <p:nvSpPr>
          <p:cNvPr id="3" name="Content Placeholder 2"/>
          <p:cNvSpPr>
            <a:spLocks noGrp="1"/>
          </p:cNvSpPr>
          <p:nvPr>
            <p:ph idx="1"/>
          </p:nvPr>
        </p:nvSpPr>
        <p:spPr/>
        <p:txBody>
          <a:bodyPr>
            <a:normAutofit lnSpcReduction="10000"/>
          </a:bodyPr>
          <a:lstStyle/>
          <a:p>
            <a:r>
              <a:rPr lang="en-US" dirty="0"/>
              <a:t>Mt and </a:t>
            </a:r>
            <a:r>
              <a:rPr lang="en-US" dirty="0" err="1"/>
              <a:t>Lk</a:t>
            </a:r>
            <a:r>
              <a:rPr lang="en-US" dirty="0"/>
              <a:t> go their separate ways, as does </a:t>
            </a:r>
            <a:r>
              <a:rPr lang="en-US" dirty="0" err="1"/>
              <a:t>Jn</a:t>
            </a:r>
            <a:r>
              <a:rPr lang="en-US" dirty="0"/>
              <a:t> and the later endings of Mk, shows that there was no normative description of the resurrection appearances.</a:t>
            </a:r>
          </a:p>
          <a:p>
            <a:r>
              <a:rPr lang="en-US" dirty="0"/>
              <a:t>The situation is close to that of the infancy narratives, which also lay outside of the normative pattern of the earliest preaching: certain basic facts were known, but beyond those facts the evangelists were free to pursue their own theological interests.  That is why the resurrection appearances, like the infancy narratives, offer a fine opportunity to understand the particular message of each evangelist.</a:t>
            </a:r>
          </a:p>
        </p:txBody>
      </p:sp>
    </p:spTree>
    <p:extLst>
      <p:ext uri="{BB962C8B-B14F-4D97-AF65-F5344CB8AC3E}">
        <p14:creationId xmlns:p14="http://schemas.microsoft.com/office/powerpoint/2010/main" val="28139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a:t>
            </a:r>
            <a:r>
              <a:rPr lang="en-US" dirty="0" err="1"/>
              <a:t>Pericope</a:t>
            </a:r>
            <a:r>
              <a:rPr lang="en-US" dirty="0"/>
              <a:t>….</a:t>
            </a:r>
          </a:p>
        </p:txBody>
      </p:sp>
      <p:sp>
        <p:nvSpPr>
          <p:cNvPr id="3" name="Content Placeholder 2"/>
          <p:cNvSpPr>
            <a:spLocks noGrp="1"/>
          </p:cNvSpPr>
          <p:nvPr>
            <p:ph idx="1"/>
          </p:nvPr>
        </p:nvSpPr>
        <p:spPr/>
        <p:txBody>
          <a:bodyPr>
            <a:normAutofit lnSpcReduction="10000"/>
          </a:bodyPr>
          <a:lstStyle/>
          <a:p>
            <a:r>
              <a:rPr lang="en-US" dirty="0"/>
              <a:t>28:16-20   This final </a:t>
            </a:r>
            <a:r>
              <a:rPr lang="en-US" dirty="0" err="1"/>
              <a:t>pericope</a:t>
            </a:r>
            <a:r>
              <a:rPr lang="en-US" dirty="0"/>
              <a:t>, unique to Mt’s gospel, has been called the key to the understanding of the whole gospel.  We have here an extraordinarily rich statement Christ, church, and salvation history, along with secondary themes of faith and doubt, baptism and morality, Jewish past and Gentile future.  After his death-resurrection, the pivotal turning point of history, Jesus comes as the Son of Man to found and commission his church.  He now sends the eleven to all nations, with baptism, not circumcision as the initiation rite, and with his commands, not the Mosaic Law as the norm of morality.</a:t>
            </a:r>
          </a:p>
        </p:txBody>
      </p:sp>
    </p:spTree>
    <p:extLst>
      <p:ext uri="{BB962C8B-B14F-4D97-AF65-F5344CB8AC3E}">
        <p14:creationId xmlns:p14="http://schemas.microsoft.com/office/powerpoint/2010/main" val="11530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Matthew divided salvation history into three periods….</a:t>
            </a:r>
          </a:p>
        </p:txBody>
      </p:sp>
      <p:sp>
        <p:nvSpPr>
          <p:cNvPr id="3" name="Content Placeholder 2"/>
          <p:cNvSpPr>
            <a:spLocks noGrp="1"/>
          </p:cNvSpPr>
          <p:nvPr>
            <p:ph idx="1"/>
          </p:nvPr>
        </p:nvSpPr>
        <p:spPr/>
        <p:txBody>
          <a:bodyPr>
            <a:normAutofit/>
          </a:bodyPr>
          <a:lstStyle/>
          <a:p>
            <a:r>
              <a:rPr lang="en-US" sz="2800" dirty="0"/>
              <a:t>1.  All the prophets and the Law up to the Baptist (Mt 11:13)</a:t>
            </a:r>
          </a:p>
          <a:p>
            <a:r>
              <a:rPr lang="en-US" sz="2800" dirty="0"/>
              <a:t>2. The public ministry of Jesus, restricted to the land and people of Israel (10:5-6;15:24)</a:t>
            </a:r>
          </a:p>
          <a:p>
            <a:r>
              <a:rPr lang="en-US" sz="2800" dirty="0"/>
              <a:t>3. The mission to all nations, the resurrection of Jesus (27:51-54; 28:2-3; 28:16-20)</a:t>
            </a:r>
          </a:p>
        </p:txBody>
      </p:sp>
    </p:spTree>
    <p:extLst>
      <p:ext uri="{BB962C8B-B14F-4D97-AF65-F5344CB8AC3E}">
        <p14:creationId xmlns:p14="http://schemas.microsoft.com/office/powerpoint/2010/main" val="76512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Prologue</a:t>
            </a:r>
          </a:p>
        </p:txBody>
      </p:sp>
      <p:sp>
        <p:nvSpPr>
          <p:cNvPr id="3" name="Content Placeholder 2"/>
          <p:cNvSpPr>
            <a:spLocks noGrp="1"/>
          </p:cNvSpPr>
          <p:nvPr>
            <p:ph idx="1"/>
          </p:nvPr>
        </p:nvSpPr>
        <p:spPr/>
        <p:txBody>
          <a:bodyPr/>
          <a:lstStyle/>
          <a:p>
            <a:r>
              <a:rPr lang="en-US" dirty="0"/>
              <a:t>The prologue of Matthew’s gospel are not simple Christmas stories without a theology.  There is a substantial theological message with essential connection to the body of the gospel.  </a:t>
            </a:r>
          </a:p>
          <a:p>
            <a:r>
              <a:rPr lang="en-US" dirty="0"/>
              <a:t>Mt. 1-2 form an “overture” to the whole work, and weave together a number of significant themes which will be played out at length as the gospel progresses.</a:t>
            </a:r>
          </a:p>
          <a:p>
            <a:r>
              <a:rPr lang="en-US" dirty="0"/>
              <a:t>Mt 1-2 seek to define the significance of Jesus by applying a string of titles to him and by defining his origin and goal.</a:t>
            </a:r>
          </a:p>
        </p:txBody>
      </p:sp>
    </p:spTree>
    <p:extLst>
      <p:ext uri="{BB962C8B-B14F-4D97-AF65-F5344CB8AC3E}">
        <p14:creationId xmlns:p14="http://schemas.microsoft.com/office/powerpoint/2010/main" val="262657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6148</Words>
  <Application>Microsoft Office PowerPoint</Application>
  <PresentationFormat>Custom</PresentationFormat>
  <Paragraphs>265</Paragraphs>
  <Slides>73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Century Gothic</vt:lpstr>
      <vt:lpstr>Garamond</vt:lpstr>
      <vt:lpstr>Organic</vt:lpstr>
      <vt:lpstr>The Gospel of  St. Matthew</vt:lpstr>
      <vt:lpstr>When and Where?</vt:lpstr>
      <vt:lpstr>Interesting Facts</vt:lpstr>
      <vt:lpstr>Narrative/Discourse</vt:lpstr>
      <vt:lpstr>5 Themes</vt:lpstr>
      <vt:lpstr>PowerPoint Presentation</vt:lpstr>
      <vt:lpstr>PowerPoint Presentation</vt:lpstr>
      <vt:lpstr>Matthew divided salvation history into three periods….</vt:lpstr>
      <vt:lpstr>The Prologue</vt:lpstr>
      <vt:lpstr>The genealogy…..</vt:lpstr>
      <vt:lpstr>Both genealogy’s in Mt and Lk are “theological”….</vt:lpstr>
      <vt:lpstr>The Nature of a Genealogy</vt:lpstr>
      <vt:lpstr>PowerPoint Presentation</vt:lpstr>
      <vt:lpstr>All in the Family</vt:lpstr>
      <vt:lpstr>PowerPoint Presentation</vt:lpstr>
      <vt:lpstr>The sevens……..</vt:lpstr>
      <vt:lpstr>Continuity and Rupture……</vt:lpstr>
      <vt:lpstr>Discontinuity-within-Continuity…..</vt:lpstr>
      <vt:lpstr>The Magi…..</vt:lpstr>
      <vt:lpstr>The Slaughter of the Innocents….</vt:lpstr>
      <vt:lpstr>John the Baptist…</vt:lpstr>
      <vt:lpstr>John #2</vt:lpstr>
      <vt:lpstr>John #3</vt:lpstr>
      <vt:lpstr>Jesus’ Baptism….</vt:lpstr>
      <vt:lpstr>Satan’s Temptation…..</vt:lpstr>
      <vt:lpstr>PowerPoint Presentation</vt:lpstr>
      <vt:lpstr>Jesus’ Ministry…..</vt:lpstr>
      <vt:lpstr>The Sermon on the Mount….</vt:lpstr>
      <vt:lpstr>The Beatitudes…..</vt:lpstr>
      <vt:lpstr>PowerPoint Presentation</vt:lpstr>
      <vt:lpstr>Jesus Mission….</vt:lpstr>
      <vt:lpstr>5:17-20</vt:lpstr>
      <vt:lpstr>The Six Antitheses….</vt:lpstr>
      <vt:lpstr>The Our Father….</vt:lpstr>
      <vt:lpstr>The Doxology….</vt:lpstr>
      <vt:lpstr>7:13-29</vt:lpstr>
      <vt:lpstr>Miracles in Chapters 8-9….</vt:lpstr>
      <vt:lpstr>Cont.</vt:lpstr>
      <vt:lpstr>The Centurion….</vt:lpstr>
      <vt:lpstr>The cure of Peter’s mother-in-law…</vt:lpstr>
      <vt:lpstr>The Servant….</vt:lpstr>
      <vt:lpstr>Chapter 11</vt:lpstr>
      <vt:lpstr>Parables….</vt:lpstr>
      <vt:lpstr>13:1 and its implications….</vt:lpstr>
      <vt:lpstr>Preparing for the Church…..</vt:lpstr>
      <vt:lpstr>The words about clean and unclean….</vt:lpstr>
      <vt:lpstr>TRUTH</vt:lpstr>
      <vt:lpstr>The Canaanite Woman….</vt:lpstr>
      <vt:lpstr>The Contradictory Revelation with Peter…</vt:lpstr>
      <vt:lpstr>Cont.</vt:lpstr>
      <vt:lpstr>Peter, the Rock</vt:lpstr>
      <vt:lpstr>The Transfiguration….</vt:lpstr>
      <vt:lpstr>The temple tax question….</vt:lpstr>
      <vt:lpstr>The Multiplication of the Loaves</vt:lpstr>
      <vt:lpstr>The Cleansing of the Temple…</vt:lpstr>
      <vt:lpstr>Cont.</vt:lpstr>
      <vt:lpstr>The Cursing and Withering of the Fig Tree…</vt:lpstr>
      <vt:lpstr>The dispute over Jesus’ authority…..21:23-27</vt:lpstr>
      <vt:lpstr>The Evil Tenants….</vt:lpstr>
      <vt:lpstr>David’s Son and David’s Lord  22:41-46</vt:lpstr>
      <vt:lpstr>The Seven Woes against the Scribes and Pharisees…   23:13-36</vt:lpstr>
      <vt:lpstr>Sheep and Goats…..</vt:lpstr>
      <vt:lpstr>The Judgment…</vt:lpstr>
      <vt:lpstr>From Wednesday to Thursday Night…</vt:lpstr>
      <vt:lpstr>Judas’ Betrayal…</vt:lpstr>
      <vt:lpstr>The Consecration….</vt:lpstr>
      <vt:lpstr>Gethsemane</vt:lpstr>
      <vt:lpstr>Tid Bit</vt:lpstr>
      <vt:lpstr>The Scene before Pilate….</vt:lpstr>
      <vt:lpstr>PowerPoint Presentation</vt:lpstr>
      <vt:lpstr>The story about the soldiers going to Pilate…..</vt:lpstr>
      <vt:lpstr>Resurrection Appearances…….</vt:lpstr>
      <vt:lpstr>The Final Pericope….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2013-11-04T02:47:07Z</dcterms:created>
  <dcterms:modified xsi:type="dcterms:W3CDTF">2019-12-04T19:48:32Z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